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Black"/>
      <p:bold r:id="rId41"/>
      <p:boldItalic r:id="rId42"/>
    </p:embeddedFont>
    <p:embeddedFont>
      <p:font typeface="Roboto"/>
      <p:regular r:id="rId43"/>
      <p:bold r:id="rId44"/>
      <p:italic r:id="rId45"/>
      <p:boldItalic r:id="rId46"/>
    </p:embeddedFont>
    <p:embeddedFont>
      <p:font typeface="Roboto Medium"/>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seph Garve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lack-boldItalic.fntdata"/><Relationship Id="rId41" Type="http://schemas.openxmlformats.org/officeDocument/2006/relationships/font" Target="fonts/RobotoBlack-bold.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oboto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05T14:39:47.064">
    <p:pos x="0" y="0"/>
    <p:text>feel like this slide could be simplified for a less technical audience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are Amy and Joe, and we have joined LiFETIME, a startup company looking to enable the second-life use of Lithium-ion batteries.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24479343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24479343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[Joe] On the inside, a lithium ion battery has two plates that can hold Lithium ions.</a:t>
            </a:r>
            <a:endParaRPr/>
          </a:p>
          <a:p>
            <a:pPr indent="0" lvl="0" marL="0" rtl="0" algn="l">
              <a:spcBef>
                <a:spcPts val="0"/>
              </a:spcBef>
              <a:spcAft>
                <a:spcPts val="0"/>
              </a:spcAft>
              <a:buNone/>
            </a:pPr>
            <a:r>
              <a:rPr lang="en-GB"/>
              <a:t>The middle layer acts like a sieve, allows lithium ions to pass, but electricity can’t.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does a lithium ion battery look like, how does it work and how does it lose </a:t>
            </a:r>
            <a:r>
              <a:rPr lang="en-GB"/>
              <a:t>capacity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e2f3667911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e2f3667911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 charge it, the lithium ions move from one side to the other to equalize out the electricity </a:t>
            </a:r>
            <a:r>
              <a:rPr lang="en-GB"/>
              <a:t>you</a:t>
            </a:r>
            <a:r>
              <a:rPr lang="en-GB"/>
              <a:t> put 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2f3667911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e2f3667911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 discharge it, the opposite happens, but since the electricity can’t go through the battery, it goes through whatever you’re trying to power.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primary way </a:t>
            </a:r>
            <a:r>
              <a:rPr lang="en-GB"/>
              <a:t>lithium</a:t>
            </a:r>
            <a:r>
              <a:rPr lang="en-GB"/>
              <a:t> batteries lose capacity when the lithium gets stuck.</a:t>
            </a:r>
            <a:endParaRPr/>
          </a:p>
          <a:p>
            <a:pPr indent="0" lvl="0" marL="0" rtl="0" algn="l">
              <a:spcBef>
                <a:spcPts val="0"/>
              </a:spcBef>
              <a:spcAft>
                <a:spcPts val="0"/>
              </a:spcAft>
              <a:buNone/>
            </a:pPr>
            <a:r>
              <a:rPr lang="en-GB"/>
              <a:t>Different lithium batteries can have different materials used in them, giving them different properties. But they all fundamentally work the same way.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2f3667911_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e2f3667911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LiFETIME ran a series of cells of through a cell cycler, </a:t>
            </a:r>
            <a:r>
              <a:rPr lang="en-GB"/>
              <a:t>charging</a:t>
            </a:r>
            <a:r>
              <a:rPr lang="en-GB"/>
              <a:t> and discharging them hundreds of times.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2f3667911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2f3667911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[Joe] </a:t>
            </a:r>
            <a:r>
              <a:rPr lang="en-GB">
                <a:solidFill>
                  <a:schemeClr val="dk1"/>
                </a:solidFill>
              </a:rPr>
              <a:t>We looked through this data, and we were able to determine how much capacity the cells lost over these cycles. Anomalies exist in the data because of the way the testing was performed, which more work is needed to filter out.</a:t>
            </a:r>
            <a:endParaRPr>
              <a:solidFill>
                <a:schemeClr val="dk1"/>
              </a:solidFill>
            </a:endParaRPr>
          </a:p>
          <a:p>
            <a:pPr indent="0" lvl="0" marL="0" rtl="0" algn="l">
              <a:spcBef>
                <a:spcPts val="0"/>
              </a:spcBef>
              <a:spcAft>
                <a:spcPts val="0"/>
              </a:spcAft>
              <a:buNone/>
            </a:pPr>
            <a:r>
              <a:rPr lang="en-GB">
                <a:solidFill>
                  <a:schemeClr val="dk1"/>
                </a:solidFill>
              </a:rPr>
              <a:t>Shown here is the capacity over time of two Lithium phosphate cells, like those used in solar energy storage and off-grid living. They barely lose any of their capacity, even after 250+ cycles. These batteries are less common because they’re generally heavier and larger.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2f3667911_5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2f3667911_5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[Joe] By contrast, the type of Lithium-cobalt cells used in your phone, laptop or car degrade pretty quickly. These cells were tested again 5 months later (the green line), where you can see that storing them charged in a box for a few months has severely degraded their capacity. You can also see that two cells that are identical to begin with, degrade very differently over the same life.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2f3667911_5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2f3667911_5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[Joe] </a:t>
            </a:r>
            <a:endParaRPr/>
          </a:p>
          <a:p>
            <a:pPr indent="0" lvl="0" marL="0" rtl="0" algn="l">
              <a:spcBef>
                <a:spcPts val="0"/>
              </a:spcBef>
              <a:spcAft>
                <a:spcPts val="0"/>
              </a:spcAft>
              <a:buNone/>
            </a:pPr>
            <a:r>
              <a:rPr lang="en-GB"/>
              <a:t>Further complicating things is voltage fade, where the cell voltage changes, reducing the amount of power it can output.</a:t>
            </a:r>
            <a:endParaRPr/>
          </a:p>
          <a:p>
            <a:pPr indent="0" lvl="0" marL="0" rtl="0" algn="l">
              <a:spcBef>
                <a:spcPts val="0"/>
              </a:spcBef>
              <a:spcAft>
                <a:spcPts val="0"/>
              </a:spcAft>
              <a:buNone/>
            </a:pPr>
            <a:r>
              <a:rPr lang="en-GB"/>
              <a:t>Because of this we can measure capacity </a:t>
            </a:r>
            <a:r>
              <a:rPr lang="en-GB"/>
              <a:t>in</a:t>
            </a:r>
            <a:r>
              <a:rPr lang="en-GB"/>
              <a:t> two different ways, in mWh and mAh.</a:t>
            </a:r>
            <a:endParaRPr/>
          </a:p>
          <a:p>
            <a:pPr indent="0" lvl="0" marL="0" rtl="0" algn="l">
              <a:spcBef>
                <a:spcPts val="0"/>
              </a:spcBef>
              <a:spcAft>
                <a:spcPts val="0"/>
              </a:spcAft>
              <a:buNone/>
            </a:pPr>
            <a:r>
              <a:rPr lang="en-GB"/>
              <a:t>In this test the first decreases by 65%, the second by 69%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2f3667911_5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2f3667911_5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why hasn’t it already been done? It’s really difficult.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Cycling data is expensive -&gt; there are only a few academic datasets available.</a:t>
            </a:r>
            <a:endParaRPr/>
          </a:p>
          <a:p>
            <a:pPr indent="0" lvl="0" marL="0" rtl="0" algn="l">
              <a:spcBef>
                <a:spcPts val="0"/>
              </a:spcBef>
              <a:spcAft>
                <a:spcPts val="0"/>
              </a:spcAft>
              <a:buNone/>
            </a:pPr>
            <a:r>
              <a:rPr lang="en-GB"/>
              <a:t>Degradation is complex! Depends on:</a:t>
            </a:r>
            <a:endParaRPr/>
          </a:p>
          <a:p>
            <a:pPr indent="0" lvl="0" marL="0" rtl="0" algn="l">
              <a:spcBef>
                <a:spcPts val="0"/>
              </a:spcBef>
              <a:spcAft>
                <a:spcPts val="0"/>
              </a:spcAft>
              <a:buNone/>
            </a:pPr>
            <a:r>
              <a:rPr lang="en-GB"/>
              <a:t>Charging and Discharging (Speed, Depth)</a:t>
            </a:r>
            <a:endParaRPr/>
          </a:p>
          <a:p>
            <a:pPr indent="0" lvl="0" marL="0" rtl="0" algn="l">
              <a:spcBef>
                <a:spcPts val="0"/>
              </a:spcBef>
              <a:spcAft>
                <a:spcPts val="0"/>
              </a:spcAft>
              <a:buNone/>
            </a:pPr>
            <a:r>
              <a:rPr lang="en-GB"/>
              <a:t>Temperature</a:t>
            </a:r>
            <a:endParaRPr/>
          </a:p>
          <a:p>
            <a:pPr indent="0" lvl="0" marL="0" rtl="0" algn="l">
              <a:spcBef>
                <a:spcPts val="0"/>
              </a:spcBef>
              <a:spcAft>
                <a:spcPts val="0"/>
              </a:spcAft>
              <a:buNone/>
            </a:pPr>
            <a:r>
              <a:rPr lang="en-GB"/>
              <a:t>Cell chemistry</a:t>
            </a:r>
            <a:endParaRPr/>
          </a:p>
          <a:p>
            <a:pPr indent="0" lvl="0" marL="0" rtl="0" algn="l">
              <a:spcBef>
                <a:spcPts val="0"/>
              </a:spcBef>
              <a:spcAft>
                <a:spcPts val="0"/>
              </a:spcAft>
              <a:buNone/>
            </a:pPr>
            <a:r>
              <a:rPr lang="en-GB"/>
              <a:t>Time spent charged.</a:t>
            </a:r>
            <a:endParaRPr/>
          </a:p>
          <a:p>
            <a:pPr indent="0" lvl="0" marL="0" rtl="0" algn="l">
              <a:spcBef>
                <a:spcPts val="0"/>
              </a:spcBef>
              <a:spcAft>
                <a:spcPts val="0"/>
              </a:spcAft>
              <a:buNone/>
            </a:pPr>
            <a:r>
              <a:rPr lang="en-GB"/>
              <a:t>Future life application depends on the process which degraded.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we saw with the lifetime data, it can be very different even for cells with identical lives. Different modes by which batteries can degrade means that the future life application depends on the process by which it degraded.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24479343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24479343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[Amy] EIS, or electrochemical impedance spectroscopy is a measurement technique used by scientists to get information about the processes that are happening inside a battery. </a:t>
            </a:r>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Different chemical reactions in the cell happen at different speeds, so if we run electricity through the battery at different speeds and take measurements, we can draw this plot, called a spectrum.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24479343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24479343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[Amy] </a:t>
            </a:r>
            <a:r>
              <a:rPr lang="en-GB">
                <a:solidFill>
                  <a:schemeClr val="dk1"/>
                </a:solidFill>
              </a:rPr>
              <a:t>Different chemical reactions in the cell happen at different speeds, so if we run electricity through the battery at different speeds and take measurements, we can draw this plot, called a spectrum. Moving down the plot from the top right indicates faster speeds.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e24479343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e24479343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[Joe] Li-ion </a:t>
            </a:r>
            <a:r>
              <a:rPr lang="en-GB"/>
              <a:t>batteries are everywhere…</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244793431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244793431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[Amy] </a:t>
            </a:r>
            <a:r>
              <a:rPr lang="en-GB">
                <a:solidFill>
                  <a:schemeClr val="dk1"/>
                </a:solidFill>
              </a:rPr>
              <a:t>The shape of the graph changes with the capacity of the battery. Here are four tests, increasing in age from left to right.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The shape of the graph gives us a hint as to what is going on inside the cell, and this is what we want to take advantage of. When we measure the EIS for a new battery, we want to be able to use the graph to create a simulation of what’s happening inside the cell. This means we can run tests on a computer instead of on a battery.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2173064c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2173064c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[Joe] </a:t>
            </a:r>
            <a:r>
              <a:rPr lang="en-GB">
                <a:solidFill>
                  <a:schemeClr val="dk1"/>
                </a:solidFill>
              </a:rPr>
              <a:t>EIS takes less than 15 minutes to run, so it’s much more convenient than using cycle data, which can take hours or even days to record. And, as we’re not fully charging and discharging the battery each time, it saves energy too. Once you own the equipment to do the testing, we think it’s a much cheaper way to test cells.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e244793431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e244793431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[Amy] How do we use the EIS graph to simulate what’s going on inside the battery? </a:t>
            </a:r>
            <a:r>
              <a:rPr lang="en-GB">
                <a:solidFill>
                  <a:schemeClr val="dk1"/>
                </a:solidFill>
              </a:rPr>
              <a:t>We create a model based on something we already know how to analyse… a circuit!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244793431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e244793431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[Amy] </a:t>
            </a:r>
            <a:r>
              <a:rPr lang="en-GB">
                <a:solidFill>
                  <a:schemeClr val="dk1"/>
                </a:solidFill>
              </a:rPr>
              <a:t>We find an equivalent electronic circuit, with wires, resistors and capacitors, that we can simulate on a computer. We choose the components of the circuit so that the graph produced on a computer matches the graph produced when we run it on the real battery. Each component in the circuit relates to something physical inside the real battery, as you can see on the slide.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06a737cd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e06a737cd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[Amy] Here’s an example of fitting a circuit to our EIS data that we have completed. Clearly, some circuits are a great fit, like the blue line, and some fit much less well. This is because of the different components used in the circuit model, and how well they relate to the aspects of the physical battery.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dd730f2bd5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dd730f2bd5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[Joe]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The goal of our project was to take EIS data and try to find an equivalent circuit to match. The equivalent circuit model allows us to run tests on a computer without having to record more data from the physical battery.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This will mean that a battery can have just one EIS test done using the LiFETIME device, taking as little as 10 or 15 minutes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The computer will fit the EIS data to an electrical circuit model and runs analysis on the virtual circuit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which will give the results needed for the device to tell the user how much longer the battery can be expected to last, including information about parts of the battery that might be failing or fail next.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06a737cd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e06a737cd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way we’re helping LiFETIME reach this end product, is by reporting the </a:t>
            </a:r>
            <a:r>
              <a:rPr lang="en-GB"/>
              <a:t>challenges of fitting a circuit model to EIS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One challenge is that a circuit that fits well for one battery chemistry does not fit well with other batteries, as you can see, the spectra shown on the slides have different shapes.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Another challenge is the fact that EIS spectra are different for different states of charge.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example if you do the test when the battery is at 20% charge, you will get a different result to doing it say, at 50 or 80%.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Additionally, there are lots of different software packages that can be used to do this fitting, so this is something else we’ve investigated for LiFETIME.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2f366791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e2f366791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Additionally, there are lots of different software packages that can be used to do this fitting, so this is something else we’ve investigated for LiFETIME.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 software is very specific to EIS, while others, such as scipy, are software for general optimisation.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244793431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e244793431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we tried Impedance.py, a python package designed specifically for this purpose, which gave a great fit, but was extremely slow</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e2f36679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e2f36679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we tried SciPy, which was much quicker but worse fit, as the data in the middle of the plot is incorrectly weighting the result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e24479343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e24479343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[Joe] From phones and laptops to electric vehicles. But they eventually degrade, or the device they’re used in becomes obsolete.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e2f36679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e2f36679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improved this plot with something called Kernel Density Estimation.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idea of this is to sample data points proportionally to how close together they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can see that the blue line shows a much improved fit.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all still a work in progress, but we can pass our findings back to LiFETIME so that they can continue with our work and improve on our analysis.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2f366791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2f366791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[Joe] In summary, </a:t>
            </a:r>
            <a:endParaRPr/>
          </a:p>
          <a:p>
            <a:pPr indent="0" lvl="0" marL="0" rtl="0" algn="l">
              <a:spcBef>
                <a:spcPts val="0"/>
              </a:spcBef>
              <a:spcAft>
                <a:spcPts val="0"/>
              </a:spcAft>
              <a:buNone/>
            </a:pPr>
            <a:r>
              <a:rPr lang="en-GB"/>
              <a:t>Battery degradation is complex, and is affected by a number of different factors.</a:t>
            </a:r>
            <a:endParaRPr/>
          </a:p>
          <a:p>
            <a:pPr indent="0" lvl="0" marL="0" rtl="0" algn="l">
              <a:spcBef>
                <a:spcPts val="0"/>
              </a:spcBef>
              <a:spcAft>
                <a:spcPts val="0"/>
              </a:spcAft>
              <a:buNone/>
            </a:pPr>
            <a:r>
              <a:rPr lang="en-GB"/>
              <a:t>The most common way of testing batteries is by cycling them over and over again.</a:t>
            </a:r>
            <a:endParaRPr/>
          </a:p>
          <a:p>
            <a:pPr indent="0" lvl="0" marL="0" rtl="0" algn="l">
              <a:spcBef>
                <a:spcPts val="0"/>
              </a:spcBef>
              <a:spcAft>
                <a:spcPts val="0"/>
              </a:spcAft>
              <a:buNone/>
            </a:pPr>
            <a:r>
              <a:rPr lang="en-GB"/>
              <a:t>[Amy]</a:t>
            </a:r>
            <a:endParaRPr/>
          </a:p>
          <a:p>
            <a:pPr indent="0" lvl="0" marL="0" rtl="0" algn="l">
              <a:spcBef>
                <a:spcPts val="0"/>
              </a:spcBef>
              <a:spcAft>
                <a:spcPts val="0"/>
              </a:spcAft>
              <a:buNone/>
            </a:pPr>
            <a:r>
              <a:rPr lang="en-GB"/>
              <a:t>We think EIS is a better way of testing cells. Using an equivalent circuit model enables a computer to predict how the batteries will behave in their future life.</a:t>
            </a:r>
            <a:endParaRPr/>
          </a:p>
          <a:p>
            <a:pPr indent="0" lvl="0" marL="0" rtl="0" algn="l">
              <a:spcBef>
                <a:spcPts val="0"/>
              </a:spcBef>
              <a:spcAft>
                <a:spcPts val="0"/>
              </a:spcAft>
              <a:buNone/>
            </a:pPr>
            <a:r>
              <a:rPr lang="en-GB"/>
              <a:t>This has huge potential to reduce battery waste and provide affordable energy storage for all. </a:t>
            </a:r>
            <a:endParaRPr/>
          </a:p>
          <a:p>
            <a:pPr indent="0" lvl="0" marL="0" rtl="0" algn="l">
              <a:spcBef>
                <a:spcPts val="0"/>
              </a:spcBef>
              <a:spcAft>
                <a:spcPts val="0"/>
              </a:spcAft>
              <a:buNone/>
            </a:pPr>
            <a:r>
              <a:rPr lang="en-GB"/>
              <a:t>[Joe]</a:t>
            </a:r>
            <a:endParaRPr/>
          </a:p>
          <a:p>
            <a:pPr indent="0" lvl="0" marL="0" rtl="0" algn="l">
              <a:spcBef>
                <a:spcPts val="0"/>
              </a:spcBef>
              <a:spcAft>
                <a:spcPts val="0"/>
              </a:spcAft>
              <a:buNone/>
            </a:pPr>
            <a:r>
              <a:rPr lang="en-GB"/>
              <a:t>We were honoured to join LiFETIME for four weeks to complete research into capacity analysis, EIS and equivalent circuit modelling, and we hope our findings will help LiFETIME as they develop their product.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e31138c5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e31138c5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e2447934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e2447934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e2f366791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e2f366791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2447934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2447934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[Joe] Batteries are</a:t>
            </a:r>
            <a:r>
              <a:rPr lang="en-GB">
                <a:solidFill>
                  <a:schemeClr val="dk1"/>
                </a:solidFill>
              </a:rPr>
              <a:t> deemed to reach “end-of-life” (EOL) when they reach 70-80% of their original capacity. 95% are prematurely sent to landfill, and just 5% are recycled.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24479343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24479343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[Joe] Where they can start fires that pollute the environment and release toxic gases harming locals and wildlife.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24479343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24479343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[Amy] With the increase in prevalence of so</a:t>
            </a:r>
            <a:r>
              <a:rPr lang="en-GB">
                <a:solidFill>
                  <a:schemeClr val="dk1"/>
                </a:solidFill>
              </a:rPr>
              <a:t>lar power and other less reliable renewable energy sources, the demand for batteries is increasing.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This is matched with an increase in battery use in the developed world, especially in EVs, which mean there is expected to be an increasing supply of end of life batteries.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rural areas where power supply is variable, second-life batteries could be used in hospitals to run oxygen concentrators or life support machines during outages or overnight.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#Increasing energy accessibility also enables alternative earnings, such as allowing crop farmers to run irrigation pumps powered by solar-battery systems for higher yield, and helps to reduce rural-urban developmental inequalities.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24479343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2447934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[Amy] </a:t>
            </a:r>
            <a:r>
              <a:rPr lang="en-GB">
                <a:solidFill>
                  <a:schemeClr val="dk1"/>
                </a:solidFill>
              </a:rPr>
              <a:t>The batteries would enable stable electrification in areas where the infrastructure for grid electricity doesn’t exist or is too unreliable.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For example, in South Africa where ‘load-shedding’ or scheduled power outages are a daily challenge, affordable batteries would give security to small business owners, allowing them to run internet, fridges, payment machines and keep their lights 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244793431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244793431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[Joe] </a:t>
            </a:r>
            <a:r>
              <a:rPr lang="en-GB">
                <a:solidFill>
                  <a:schemeClr val="dk1"/>
                </a:solidFill>
              </a:rPr>
              <a:t>This is where LiFETIME steps in. They are looking to provide a low-cost, open-source solution for battery health testing for second-life battery applications. Essentially, they hope to provide a cheap device that will quickly measure how much future potential a battery still has left, allowing the operator to decide whether it can continue to be used, and for which purposes.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2173064c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2173064c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[Amy] </a:t>
            </a:r>
            <a:r>
              <a:rPr lang="en-GB"/>
              <a:t>We believe that the work of LiFETIME and their product has the potential to contribute to Sustainable Development Goalss 7, 11 and 12. </a:t>
            </a:r>
            <a:r>
              <a:rPr lang="en-GB">
                <a:solidFill>
                  <a:schemeClr val="dk1"/>
                </a:solidFill>
              </a:rPr>
              <a:t>Inline with inclusive innovation practices, it responds to a genuine need and adds significant value. </a:t>
            </a:r>
            <a:r>
              <a:rPr lang="en-GB"/>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47.png"/><Relationship Id="rId6" Type="http://schemas.openxmlformats.org/officeDocument/2006/relationships/image" Target="../media/image30.png"/><Relationship Id="rId7"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2.png"/><Relationship Id="rId6"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eunomia.co.uk/reports-tools/cutting-lithium-ion-battery-fires-in-the-waste-industry/" TargetMode="External"/><Relationship Id="rId4" Type="http://schemas.openxmlformats.org/officeDocument/2006/relationships/hyperlink" Target="https://www.statista.com/statistics/499952/ewaste-generation-worldwide-by-major-country/" TargetMode="External"/><Relationship Id="rId9" Type="http://schemas.openxmlformats.org/officeDocument/2006/relationships/hyperlink" Target="https://lifetimecambridge.co.uk/impact" TargetMode="External"/><Relationship Id="rId5" Type="http://schemas.openxmlformats.org/officeDocument/2006/relationships/hyperlink" Target="https://sdgs.un.org/goals" TargetMode="External"/><Relationship Id="rId6" Type="http://schemas.openxmlformats.org/officeDocument/2006/relationships/hyperlink" Target="https://www.grepow.com/blog/lithium-iron-phosphate-vs-lithium-cobalt-oxide-battery-monday.html#:~:text=In%20terms%20of%20cycle%20life%2C%20Lithium%20Cobalt%20Oxide%20generally%20can,reach%20100%25%20depth%20of%20discharge." TargetMode="External"/><Relationship Id="rId7" Type="http://schemas.openxmlformats.org/officeDocument/2006/relationships/hyperlink" Target="https://doi.org/10.1038/s42004-019-0223-3" TargetMode="External"/><Relationship Id="rId8" Type="http://schemas.openxmlformats.org/officeDocument/2006/relationships/hyperlink" Target="https://doi.org/10.1002/ente.20160015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8.jp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35.png"/><Relationship Id="rId5" Type="http://schemas.openxmlformats.org/officeDocument/2006/relationships/hyperlink" Target="https://www.theneweconomy.com/energy/schneider-electric-is-helping-to-bring-reliable-electricity-to-africa" TargetMode="External"/><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2.jpg"/><Relationship Id="rId5" Type="http://schemas.openxmlformats.org/officeDocument/2006/relationships/image" Target="../media/image11.jp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1300" y="3449100"/>
            <a:ext cx="9179700" cy="1694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type="ctrTitle"/>
          </p:nvPr>
        </p:nvSpPr>
        <p:spPr>
          <a:xfrm>
            <a:off x="2003401" y="744575"/>
            <a:ext cx="69882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sz="3700">
              <a:latin typeface="Roboto"/>
              <a:ea typeface="Roboto"/>
              <a:cs typeface="Roboto"/>
              <a:sym typeface="Roboto"/>
            </a:endParaRPr>
          </a:p>
          <a:p>
            <a:pPr indent="0" lvl="0" marL="0" rtl="0" algn="l">
              <a:spcBef>
                <a:spcPts val="0"/>
              </a:spcBef>
              <a:spcAft>
                <a:spcPts val="0"/>
              </a:spcAft>
              <a:buNone/>
            </a:pPr>
            <a:r>
              <a:rPr lang="en-GB" sz="3700">
                <a:latin typeface="Roboto"/>
                <a:ea typeface="Roboto"/>
                <a:cs typeface="Roboto"/>
                <a:sym typeface="Roboto"/>
              </a:rPr>
              <a:t>Final Presentation</a:t>
            </a:r>
            <a:endParaRPr sz="3700">
              <a:latin typeface="Roboto"/>
              <a:ea typeface="Roboto"/>
              <a:cs typeface="Roboto"/>
              <a:sym typeface="Roboto"/>
            </a:endParaRPr>
          </a:p>
        </p:txBody>
      </p:sp>
      <p:sp>
        <p:nvSpPr>
          <p:cNvPr id="56" name="Google Shape;56;p13"/>
          <p:cNvSpPr txBox="1"/>
          <p:nvPr>
            <p:ph idx="1" type="subTitle"/>
          </p:nvPr>
        </p:nvSpPr>
        <p:spPr>
          <a:xfrm>
            <a:off x="311700" y="27971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00">
                <a:solidFill>
                  <a:schemeClr val="accent1"/>
                </a:solidFill>
                <a:latin typeface="Roboto"/>
                <a:ea typeface="Roboto"/>
                <a:cs typeface="Roboto"/>
                <a:sym typeface="Roboto"/>
              </a:rPr>
              <a:t>Enabling second-life battery production.</a:t>
            </a:r>
            <a:endParaRPr sz="2100">
              <a:solidFill>
                <a:schemeClr val="accent1"/>
              </a:solidFill>
              <a:latin typeface="Roboto"/>
              <a:ea typeface="Roboto"/>
              <a:cs typeface="Roboto"/>
              <a:sym typeface="Roboto"/>
            </a:endParaRPr>
          </a:p>
        </p:txBody>
      </p:sp>
      <p:pic>
        <p:nvPicPr>
          <p:cNvPr id="57" name="Google Shape;57;p13"/>
          <p:cNvPicPr preferRelativeResize="0"/>
          <p:nvPr/>
        </p:nvPicPr>
        <p:blipFill>
          <a:blip r:embed="rId3">
            <a:alphaModFix/>
          </a:blip>
          <a:stretch>
            <a:fillRect/>
          </a:stretch>
        </p:blipFill>
        <p:spPr>
          <a:xfrm>
            <a:off x="171550" y="3804275"/>
            <a:ext cx="8839204" cy="984052"/>
          </a:xfrm>
          <a:prstGeom prst="rect">
            <a:avLst/>
          </a:prstGeom>
          <a:noFill/>
          <a:ln cap="flat" cmpd="sng" w="9525">
            <a:solidFill>
              <a:schemeClr val="dk1"/>
            </a:solidFill>
            <a:prstDash val="solid"/>
            <a:round/>
            <a:headEnd len="sm" w="sm" type="none"/>
            <a:tailEnd len="sm" w="sm" type="none"/>
          </a:ln>
        </p:spPr>
      </p:pic>
      <p:pic>
        <p:nvPicPr>
          <p:cNvPr id="58" name="Google Shape;58;p13"/>
          <p:cNvPicPr preferRelativeResize="0"/>
          <p:nvPr/>
        </p:nvPicPr>
        <p:blipFill>
          <a:blip r:embed="rId4">
            <a:alphaModFix/>
          </a:blip>
          <a:stretch>
            <a:fillRect/>
          </a:stretch>
        </p:blipFill>
        <p:spPr>
          <a:xfrm>
            <a:off x="311700" y="2144600"/>
            <a:ext cx="1723450" cy="540000"/>
          </a:xfrm>
          <a:prstGeom prst="rect">
            <a:avLst/>
          </a:prstGeom>
          <a:noFill/>
          <a:ln>
            <a:noFill/>
          </a:ln>
        </p:spPr>
      </p:pic>
      <p:pic>
        <p:nvPicPr>
          <p:cNvPr id="59" name="Google Shape;59;p13"/>
          <p:cNvPicPr preferRelativeResize="0"/>
          <p:nvPr/>
        </p:nvPicPr>
        <p:blipFill>
          <a:blip r:embed="rId5">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sp>
        <p:nvSpPr>
          <p:cNvPr id="134" name="Google Shape;134;p22"/>
          <p:cNvSpPr txBox="1"/>
          <p:nvPr>
            <p:ph type="title"/>
          </p:nvPr>
        </p:nvSpPr>
        <p:spPr>
          <a:xfrm>
            <a:off x="229650" y="177375"/>
            <a:ext cx="7313100" cy="562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chemeClr val="lt1"/>
                </a:solidFill>
              </a:rPr>
              <a:t>What is a Li-ion Battery</a:t>
            </a:r>
            <a:r>
              <a:rPr lang="en-GB">
                <a:solidFill>
                  <a:schemeClr val="lt1"/>
                </a:solidFill>
              </a:rPr>
              <a:t>?</a:t>
            </a:r>
            <a:endParaRPr>
              <a:solidFill>
                <a:schemeClr val="lt1"/>
              </a:solidFill>
            </a:endParaRPr>
          </a:p>
        </p:txBody>
      </p:sp>
      <p:sp>
        <p:nvSpPr>
          <p:cNvPr id="135" name="Google Shape;135;p22"/>
          <p:cNvSpPr txBox="1"/>
          <p:nvPr/>
        </p:nvSpPr>
        <p:spPr>
          <a:xfrm>
            <a:off x="344875" y="4621275"/>
            <a:ext cx="83460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dk1"/>
                </a:solidFill>
                <a:latin typeface="Roboto"/>
                <a:ea typeface="Roboto"/>
                <a:cs typeface="Roboto"/>
                <a:sym typeface="Roboto"/>
              </a:rPr>
              <a:t>The Strategy of Achieving Flexibility in Materials and Configuration of Flexible Lithium‐Ion Batteries - Scientific Figure on ResearchGate. Available from: https://www.researchgate.net/figure/Schematic-diagram-of-working-mechanism-of-lithium-ion-battery_fig1_356134415 [accessed 3 Jun, 2024]</a:t>
            </a:r>
            <a:endParaRPr sz="900">
              <a:solidFill>
                <a:schemeClr val="dk1"/>
              </a:solidFill>
              <a:latin typeface="Roboto"/>
              <a:ea typeface="Roboto"/>
              <a:cs typeface="Roboto"/>
              <a:sym typeface="Roboto"/>
            </a:endParaRPr>
          </a:p>
        </p:txBody>
      </p:sp>
      <p:sp>
        <p:nvSpPr>
          <p:cNvPr id="136" name="Google Shape;136;p22"/>
          <p:cNvSpPr txBox="1"/>
          <p:nvPr>
            <p:ph type="title"/>
          </p:nvPr>
        </p:nvSpPr>
        <p:spPr>
          <a:xfrm>
            <a:off x="0" y="4621275"/>
            <a:ext cx="9144000" cy="5223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1000">
                <a:latin typeface="Roboto Medium"/>
                <a:ea typeface="Roboto Medium"/>
                <a:cs typeface="Roboto Medium"/>
                <a:sym typeface="Roboto Medium"/>
              </a:rPr>
              <a:t>The Strategy of Achieving Flexibility in Materials and Configuration of Flexible Lithium‐Ion Batteries - Scientific Figure on ResearchGate. Available from: https://www.re</a:t>
            </a:r>
            <a:r>
              <a:rPr lang="en-GB" sz="1000">
                <a:latin typeface="Roboto Medium"/>
                <a:ea typeface="Roboto Medium"/>
                <a:cs typeface="Roboto Medium"/>
                <a:sym typeface="Roboto Medium"/>
              </a:rPr>
              <a:t>s</a:t>
            </a:r>
            <a:r>
              <a:rPr lang="en-GB" sz="1000">
                <a:latin typeface="Roboto Medium"/>
                <a:ea typeface="Roboto Medium"/>
                <a:cs typeface="Roboto Medium"/>
                <a:sym typeface="Roboto Medium"/>
              </a:rPr>
              <a:t>earchgate.net/figure/Schematic-diagram-of-working-mechanism-of-lithium-ion-battery_fig1_356134415 [accessed 3 Jun, 2024]</a:t>
            </a:r>
            <a:endParaRPr sz="1000">
              <a:latin typeface="Roboto Medium"/>
              <a:ea typeface="Roboto Medium"/>
              <a:cs typeface="Roboto Medium"/>
              <a:sym typeface="Roboto Medium"/>
            </a:endParaRPr>
          </a:p>
          <a:p>
            <a:pPr indent="0" lvl="0" marL="0" rtl="0" algn="ctr">
              <a:spcBef>
                <a:spcPts val="0"/>
              </a:spcBef>
              <a:spcAft>
                <a:spcPts val="0"/>
              </a:spcAft>
              <a:buSzPts val="990"/>
              <a:buNone/>
            </a:pPr>
            <a:r>
              <a:t/>
            </a:r>
            <a:endParaRPr sz="1000">
              <a:latin typeface="Roboto Medium"/>
              <a:ea typeface="Roboto Medium"/>
              <a:cs typeface="Roboto Medium"/>
              <a:sym typeface="Roboto Medium"/>
            </a:endParaRPr>
          </a:p>
        </p:txBody>
      </p:sp>
      <p:sp>
        <p:nvSpPr>
          <p:cNvPr id="137" name="Google Shape;137;p22"/>
          <p:cNvSpPr/>
          <p:nvPr/>
        </p:nvSpPr>
        <p:spPr>
          <a:xfrm>
            <a:off x="894425" y="1290675"/>
            <a:ext cx="1007100" cy="31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2"/>
          <p:cNvSpPr/>
          <p:nvPr/>
        </p:nvSpPr>
        <p:spPr>
          <a:xfrm>
            <a:off x="5682325" y="1290675"/>
            <a:ext cx="1007100" cy="31245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2"/>
          <p:cNvSpPr/>
          <p:nvPr/>
        </p:nvSpPr>
        <p:spPr>
          <a:xfrm>
            <a:off x="3613525" y="1553175"/>
            <a:ext cx="437100" cy="23838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2"/>
          <p:cNvSpPr/>
          <p:nvPr/>
        </p:nvSpPr>
        <p:spPr>
          <a:xfrm>
            <a:off x="1437550" y="1478625"/>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sp>
        <p:nvSpPr>
          <p:cNvPr id="141" name="Google Shape;141;p22"/>
          <p:cNvSpPr/>
          <p:nvPr/>
        </p:nvSpPr>
        <p:spPr>
          <a:xfrm>
            <a:off x="982175" y="2184375"/>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sp>
        <p:nvSpPr>
          <p:cNvPr id="142" name="Google Shape;142;p22"/>
          <p:cNvSpPr/>
          <p:nvPr/>
        </p:nvSpPr>
        <p:spPr>
          <a:xfrm>
            <a:off x="1542775" y="2746875"/>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sp>
        <p:nvSpPr>
          <p:cNvPr id="143" name="Google Shape;143;p22"/>
          <p:cNvSpPr/>
          <p:nvPr/>
        </p:nvSpPr>
        <p:spPr>
          <a:xfrm>
            <a:off x="1667975" y="3523325"/>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pic>
        <p:nvPicPr>
          <p:cNvPr id="144" name="Google Shape;144;p22"/>
          <p:cNvPicPr preferRelativeResize="0"/>
          <p:nvPr/>
        </p:nvPicPr>
        <p:blipFill>
          <a:blip r:embed="rId3">
            <a:alphaModFix/>
          </a:blip>
          <a:stretch>
            <a:fillRect/>
          </a:stretch>
        </p:blipFill>
        <p:spPr>
          <a:xfrm>
            <a:off x="3455626" y="684125"/>
            <a:ext cx="672600" cy="795700"/>
          </a:xfrm>
          <a:prstGeom prst="rect">
            <a:avLst/>
          </a:prstGeom>
          <a:noFill/>
          <a:ln>
            <a:noFill/>
          </a:ln>
        </p:spPr>
      </p:pic>
      <p:sp>
        <p:nvSpPr>
          <p:cNvPr id="145" name="Google Shape;145;p22"/>
          <p:cNvSpPr/>
          <p:nvPr/>
        </p:nvSpPr>
        <p:spPr>
          <a:xfrm>
            <a:off x="1370431" y="901241"/>
            <a:ext cx="2327075" cy="395975"/>
          </a:xfrm>
          <a:custGeom>
            <a:rect b="b" l="l" r="r" t="t"/>
            <a:pathLst>
              <a:path extrusionOk="0" h="15839" w="93083">
                <a:moveTo>
                  <a:pt x="918" y="15839"/>
                </a:moveTo>
                <a:cubicBezTo>
                  <a:pt x="-1051" y="11901"/>
                  <a:pt x="423" y="4684"/>
                  <a:pt x="4546" y="3139"/>
                </a:cubicBezTo>
                <a:cubicBezTo>
                  <a:pt x="12063" y="322"/>
                  <a:pt x="20576" y="-720"/>
                  <a:pt x="28495" y="599"/>
                </a:cubicBezTo>
                <a:cubicBezTo>
                  <a:pt x="38444" y="2256"/>
                  <a:pt x="47072" y="8463"/>
                  <a:pt x="56435" y="12210"/>
                </a:cubicBezTo>
                <a:cubicBezTo>
                  <a:pt x="64523" y="15447"/>
                  <a:pt x="74109" y="15047"/>
                  <a:pt x="82561" y="12936"/>
                </a:cubicBezTo>
                <a:cubicBezTo>
                  <a:pt x="86062" y="12062"/>
                  <a:pt x="90531" y="12946"/>
                  <a:pt x="93084" y="10396"/>
                </a:cubicBezTo>
              </a:path>
            </a:pathLst>
          </a:custGeom>
          <a:noFill/>
          <a:ln cap="flat" cmpd="sng" w="76200">
            <a:solidFill>
              <a:schemeClr val="dk2"/>
            </a:solidFill>
            <a:prstDash val="solid"/>
            <a:round/>
            <a:headEnd len="med" w="med" type="none"/>
            <a:tailEnd len="med" w="med" type="none"/>
          </a:ln>
        </p:spPr>
      </p:sp>
      <p:sp>
        <p:nvSpPr>
          <p:cNvPr id="146" name="Google Shape;146;p22"/>
          <p:cNvSpPr/>
          <p:nvPr/>
        </p:nvSpPr>
        <p:spPr>
          <a:xfrm>
            <a:off x="3869875" y="970650"/>
            <a:ext cx="2376700" cy="335625"/>
          </a:xfrm>
          <a:custGeom>
            <a:rect b="b" l="l" r="r" t="t"/>
            <a:pathLst>
              <a:path extrusionOk="0" h="13425" w="95068">
                <a:moveTo>
                  <a:pt x="0" y="8345"/>
                </a:moveTo>
                <a:cubicBezTo>
                  <a:pt x="19261" y="2847"/>
                  <a:pt x="39478" y="0"/>
                  <a:pt x="59508" y="0"/>
                </a:cubicBezTo>
                <a:cubicBezTo>
                  <a:pt x="72178" y="0"/>
                  <a:pt x="89408" y="2090"/>
                  <a:pt x="95068" y="13425"/>
                </a:cubicBezTo>
              </a:path>
            </a:pathLst>
          </a:custGeom>
          <a:noFill/>
          <a:ln cap="flat" cmpd="sng" w="76200">
            <a:solidFill>
              <a:schemeClr val="dk2"/>
            </a:solidFill>
            <a:prstDash val="solid"/>
            <a:round/>
            <a:headEnd len="med" w="med" type="none"/>
            <a:tailEnd len="med" w="med" type="none"/>
          </a:ln>
        </p:spPr>
      </p:sp>
      <p:pic>
        <p:nvPicPr>
          <p:cNvPr id="147" name="Google Shape;147;p22"/>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sp>
        <p:nvSpPr>
          <p:cNvPr id="152" name="Google Shape;152;p23"/>
          <p:cNvSpPr txBox="1"/>
          <p:nvPr>
            <p:ph type="title"/>
          </p:nvPr>
        </p:nvSpPr>
        <p:spPr>
          <a:xfrm>
            <a:off x="229650" y="177375"/>
            <a:ext cx="7313100" cy="562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chemeClr val="lt1"/>
                </a:solidFill>
              </a:rPr>
              <a:t>What is a Li-ion Battery?</a:t>
            </a:r>
            <a:endParaRPr>
              <a:solidFill>
                <a:schemeClr val="lt1"/>
              </a:solidFill>
            </a:endParaRPr>
          </a:p>
        </p:txBody>
      </p:sp>
      <p:sp>
        <p:nvSpPr>
          <p:cNvPr id="153" name="Google Shape;153;p23"/>
          <p:cNvSpPr txBox="1"/>
          <p:nvPr/>
        </p:nvSpPr>
        <p:spPr>
          <a:xfrm>
            <a:off x="344875" y="4621275"/>
            <a:ext cx="83460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dk1"/>
                </a:solidFill>
                <a:latin typeface="Roboto"/>
                <a:ea typeface="Roboto"/>
                <a:cs typeface="Roboto"/>
                <a:sym typeface="Roboto"/>
              </a:rPr>
              <a:t>The Strategy of Achieving Flexibility in Materials and Configuration of Flexible Lithium‐Ion Batteries - Scientific Figure on ResearchGate. Available from: https://www.researchgate.net/figure/Schematic-diagram-of-working-mechanism-of-lithium-ion-battery_fig1_356134415 [accessed 3 Jun, 2024]</a:t>
            </a:r>
            <a:endParaRPr sz="900">
              <a:solidFill>
                <a:schemeClr val="dk1"/>
              </a:solidFill>
              <a:latin typeface="Roboto"/>
              <a:ea typeface="Roboto"/>
              <a:cs typeface="Roboto"/>
              <a:sym typeface="Roboto"/>
            </a:endParaRPr>
          </a:p>
        </p:txBody>
      </p:sp>
      <p:sp>
        <p:nvSpPr>
          <p:cNvPr id="154" name="Google Shape;154;p23"/>
          <p:cNvSpPr txBox="1"/>
          <p:nvPr>
            <p:ph type="title"/>
          </p:nvPr>
        </p:nvSpPr>
        <p:spPr>
          <a:xfrm>
            <a:off x="0" y="4621275"/>
            <a:ext cx="9144000" cy="5223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1000">
                <a:latin typeface="Roboto Medium"/>
                <a:ea typeface="Roboto Medium"/>
                <a:cs typeface="Roboto Medium"/>
                <a:sym typeface="Roboto Medium"/>
              </a:rPr>
              <a:t>The Strategy of Achieving Flexibility in Materials and Configuration of Flexible Lithium‐Ion Batteries - Scientific Figure on ResearchGate. Available from: https://www.researchgate.net/figure/Schematic-diagram-of-working-mechanism-of-lithium-ion-battery_fig1_356134415 [accessed 3 Jun, 2024]</a:t>
            </a:r>
            <a:endParaRPr sz="1000">
              <a:latin typeface="Roboto Medium"/>
              <a:ea typeface="Roboto Medium"/>
              <a:cs typeface="Roboto Medium"/>
              <a:sym typeface="Roboto Medium"/>
            </a:endParaRPr>
          </a:p>
          <a:p>
            <a:pPr indent="0" lvl="0" marL="0" rtl="0" algn="ctr">
              <a:spcBef>
                <a:spcPts val="0"/>
              </a:spcBef>
              <a:spcAft>
                <a:spcPts val="0"/>
              </a:spcAft>
              <a:buSzPts val="990"/>
              <a:buNone/>
            </a:pPr>
            <a:r>
              <a:t/>
            </a:r>
            <a:endParaRPr sz="1000">
              <a:latin typeface="Roboto Medium"/>
              <a:ea typeface="Roboto Medium"/>
              <a:cs typeface="Roboto Medium"/>
              <a:sym typeface="Roboto Medium"/>
            </a:endParaRPr>
          </a:p>
        </p:txBody>
      </p:sp>
      <p:sp>
        <p:nvSpPr>
          <p:cNvPr id="155" name="Google Shape;155;p23"/>
          <p:cNvSpPr/>
          <p:nvPr/>
        </p:nvSpPr>
        <p:spPr>
          <a:xfrm>
            <a:off x="894425" y="1290675"/>
            <a:ext cx="1007100" cy="31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3"/>
          <p:cNvSpPr/>
          <p:nvPr/>
        </p:nvSpPr>
        <p:spPr>
          <a:xfrm>
            <a:off x="5682325" y="1290675"/>
            <a:ext cx="1007100" cy="31245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3"/>
          <p:cNvSpPr/>
          <p:nvPr/>
        </p:nvSpPr>
        <p:spPr>
          <a:xfrm>
            <a:off x="3613525" y="1553175"/>
            <a:ext cx="437100" cy="23838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3"/>
          <p:cNvSpPr/>
          <p:nvPr/>
        </p:nvSpPr>
        <p:spPr>
          <a:xfrm>
            <a:off x="3495775" y="2114125"/>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sp>
        <p:nvSpPr>
          <p:cNvPr id="159" name="Google Shape;159;p23"/>
          <p:cNvSpPr/>
          <p:nvPr/>
        </p:nvSpPr>
        <p:spPr>
          <a:xfrm>
            <a:off x="5454375" y="1703600"/>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sp>
        <p:nvSpPr>
          <p:cNvPr id="160" name="Google Shape;160;p23"/>
          <p:cNvSpPr/>
          <p:nvPr/>
        </p:nvSpPr>
        <p:spPr>
          <a:xfrm>
            <a:off x="1408375" y="2898250"/>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sp>
        <p:nvSpPr>
          <p:cNvPr id="161" name="Google Shape;161;p23"/>
          <p:cNvSpPr/>
          <p:nvPr/>
        </p:nvSpPr>
        <p:spPr>
          <a:xfrm>
            <a:off x="5583175" y="3229825"/>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sp>
        <p:nvSpPr>
          <p:cNvPr id="162" name="Google Shape;162;p23"/>
          <p:cNvSpPr/>
          <p:nvPr/>
        </p:nvSpPr>
        <p:spPr>
          <a:xfrm>
            <a:off x="1370431" y="901241"/>
            <a:ext cx="2327075" cy="395975"/>
          </a:xfrm>
          <a:custGeom>
            <a:rect b="b" l="l" r="r" t="t"/>
            <a:pathLst>
              <a:path extrusionOk="0" h="15839" w="93083">
                <a:moveTo>
                  <a:pt x="918" y="15839"/>
                </a:moveTo>
                <a:cubicBezTo>
                  <a:pt x="-1051" y="11901"/>
                  <a:pt x="423" y="4684"/>
                  <a:pt x="4546" y="3139"/>
                </a:cubicBezTo>
                <a:cubicBezTo>
                  <a:pt x="12063" y="322"/>
                  <a:pt x="20576" y="-720"/>
                  <a:pt x="28495" y="599"/>
                </a:cubicBezTo>
                <a:cubicBezTo>
                  <a:pt x="38444" y="2256"/>
                  <a:pt x="47072" y="8463"/>
                  <a:pt x="56435" y="12210"/>
                </a:cubicBezTo>
                <a:cubicBezTo>
                  <a:pt x="64523" y="15447"/>
                  <a:pt x="74109" y="15047"/>
                  <a:pt x="82561" y="12936"/>
                </a:cubicBezTo>
                <a:cubicBezTo>
                  <a:pt x="86062" y="12062"/>
                  <a:pt x="90531" y="12946"/>
                  <a:pt x="93084" y="10396"/>
                </a:cubicBezTo>
              </a:path>
            </a:pathLst>
          </a:custGeom>
          <a:noFill/>
          <a:ln cap="flat" cmpd="sng" w="76200">
            <a:solidFill>
              <a:schemeClr val="dk2"/>
            </a:solidFill>
            <a:prstDash val="solid"/>
            <a:round/>
            <a:headEnd len="med" w="med" type="none"/>
            <a:tailEnd len="med" w="med" type="none"/>
          </a:ln>
        </p:spPr>
      </p:sp>
      <p:sp>
        <p:nvSpPr>
          <p:cNvPr id="163" name="Google Shape;163;p23"/>
          <p:cNvSpPr/>
          <p:nvPr/>
        </p:nvSpPr>
        <p:spPr>
          <a:xfrm>
            <a:off x="3869875" y="970650"/>
            <a:ext cx="2376700" cy="335625"/>
          </a:xfrm>
          <a:custGeom>
            <a:rect b="b" l="l" r="r" t="t"/>
            <a:pathLst>
              <a:path extrusionOk="0" h="13425" w="95068">
                <a:moveTo>
                  <a:pt x="0" y="8345"/>
                </a:moveTo>
                <a:cubicBezTo>
                  <a:pt x="19261" y="2847"/>
                  <a:pt x="39478" y="0"/>
                  <a:pt x="59508" y="0"/>
                </a:cubicBezTo>
                <a:cubicBezTo>
                  <a:pt x="72178" y="0"/>
                  <a:pt x="89408" y="2090"/>
                  <a:pt x="95068" y="13425"/>
                </a:cubicBezTo>
              </a:path>
            </a:pathLst>
          </a:custGeom>
          <a:noFill/>
          <a:ln cap="flat" cmpd="sng" w="76200">
            <a:solidFill>
              <a:schemeClr val="dk2"/>
            </a:solidFill>
            <a:prstDash val="solid"/>
            <a:round/>
            <a:headEnd len="med" w="med" type="none"/>
            <a:tailEnd len="med" w="med" type="none"/>
          </a:ln>
        </p:spPr>
      </p:sp>
      <p:cxnSp>
        <p:nvCxnSpPr>
          <p:cNvPr id="164" name="Google Shape;164;p23"/>
          <p:cNvCxnSpPr/>
          <p:nvPr/>
        </p:nvCxnSpPr>
        <p:spPr>
          <a:xfrm>
            <a:off x="2645225" y="4054925"/>
            <a:ext cx="2068200" cy="18300"/>
          </a:xfrm>
          <a:prstGeom prst="straightConnector1">
            <a:avLst/>
          </a:prstGeom>
          <a:noFill/>
          <a:ln cap="flat" cmpd="sng" w="76200">
            <a:solidFill>
              <a:schemeClr val="dk2"/>
            </a:solidFill>
            <a:prstDash val="solid"/>
            <a:round/>
            <a:headEnd len="med" w="med" type="none"/>
            <a:tailEnd len="med" w="med" type="triangle"/>
          </a:ln>
        </p:spPr>
      </p:cxnSp>
      <p:pic>
        <p:nvPicPr>
          <p:cNvPr id="165" name="Google Shape;165;p23"/>
          <p:cNvPicPr preferRelativeResize="0"/>
          <p:nvPr/>
        </p:nvPicPr>
        <p:blipFill rotWithShape="1">
          <a:blip r:embed="rId3">
            <a:alphaModFix/>
          </a:blip>
          <a:srcRect b="0" l="0" r="65852" t="0"/>
          <a:stretch/>
        </p:blipFill>
        <p:spPr>
          <a:xfrm>
            <a:off x="3573373" y="690878"/>
            <a:ext cx="437098" cy="703121"/>
          </a:xfrm>
          <a:prstGeom prst="rect">
            <a:avLst/>
          </a:prstGeom>
          <a:noFill/>
          <a:ln>
            <a:noFill/>
          </a:ln>
        </p:spPr>
      </p:pic>
      <p:cxnSp>
        <p:nvCxnSpPr>
          <p:cNvPr id="166" name="Google Shape;166;p23"/>
          <p:cNvCxnSpPr/>
          <p:nvPr/>
        </p:nvCxnSpPr>
        <p:spPr>
          <a:xfrm rot="10800000">
            <a:off x="2806975" y="1459938"/>
            <a:ext cx="2050200" cy="27300"/>
          </a:xfrm>
          <a:prstGeom prst="straightConnector1">
            <a:avLst/>
          </a:prstGeom>
          <a:noFill/>
          <a:ln cap="flat" cmpd="sng" w="76200">
            <a:solidFill>
              <a:schemeClr val="dk2"/>
            </a:solidFill>
            <a:prstDash val="solid"/>
            <a:round/>
            <a:headEnd len="med" w="med" type="none"/>
            <a:tailEnd len="med" w="med" type="triangle"/>
          </a:ln>
        </p:spPr>
      </p:cxnSp>
      <p:pic>
        <p:nvPicPr>
          <p:cNvPr id="167" name="Google Shape;167;p23"/>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1" name="Shape 171"/>
        <p:cNvGrpSpPr/>
        <p:nvPr/>
      </p:nvGrpSpPr>
      <p:grpSpPr>
        <a:xfrm>
          <a:off x="0" y="0"/>
          <a:ext cx="0" cy="0"/>
          <a:chOff x="0" y="0"/>
          <a:chExt cx="0" cy="0"/>
        </a:xfrm>
      </p:grpSpPr>
      <p:sp>
        <p:nvSpPr>
          <p:cNvPr id="172" name="Google Shape;172;p24"/>
          <p:cNvSpPr txBox="1"/>
          <p:nvPr>
            <p:ph type="title"/>
          </p:nvPr>
        </p:nvSpPr>
        <p:spPr>
          <a:xfrm>
            <a:off x="229650" y="177375"/>
            <a:ext cx="7313100" cy="562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chemeClr val="lt1"/>
                </a:solidFill>
              </a:rPr>
              <a:t>What is a Li-ion Battery?</a:t>
            </a:r>
            <a:endParaRPr>
              <a:solidFill>
                <a:schemeClr val="lt1"/>
              </a:solidFill>
            </a:endParaRPr>
          </a:p>
        </p:txBody>
      </p:sp>
      <p:sp>
        <p:nvSpPr>
          <p:cNvPr id="173" name="Google Shape;173;p24"/>
          <p:cNvSpPr txBox="1"/>
          <p:nvPr/>
        </p:nvSpPr>
        <p:spPr>
          <a:xfrm>
            <a:off x="344875" y="4621275"/>
            <a:ext cx="83460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dk1"/>
                </a:solidFill>
                <a:latin typeface="Roboto"/>
                <a:ea typeface="Roboto"/>
                <a:cs typeface="Roboto"/>
                <a:sym typeface="Roboto"/>
              </a:rPr>
              <a:t>The Strategy of Achieving Flexibility in Materials and Configuration of Flexible Lithium‐Ion Batteries - Scientific Figure on ResearchGate. Available from: https://www.researchgate.net/figure/Schematic-diagram-of-working-mechanism-of-lithium-ion-battery_fig1_356134415 [accessed 3 Jun, 2024]</a:t>
            </a:r>
            <a:endParaRPr sz="900">
              <a:solidFill>
                <a:schemeClr val="dk1"/>
              </a:solidFill>
              <a:latin typeface="Roboto"/>
              <a:ea typeface="Roboto"/>
              <a:cs typeface="Roboto"/>
              <a:sym typeface="Roboto"/>
            </a:endParaRPr>
          </a:p>
        </p:txBody>
      </p:sp>
      <p:sp>
        <p:nvSpPr>
          <p:cNvPr id="174" name="Google Shape;174;p24"/>
          <p:cNvSpPr txBox="1"/>
          <p:nvPr>
            <p:ph type="title"/>
          </p:nvPr>
        </p:nvSpPr>
        <p:spPr>
          <a:xfrm>
            <a:off x="0" y="4621275"/>
            <a:ext cx="9144000" cy="5223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1000">
                <a:latin typeface="Roboto Medium"/>
                <a:ea typeface="Roboto Medium"/>
                <a:cs typeface="Roboto Medium"/>
                <a:sym typeface="Roboto Medium"/>
              </a:rPr>
              <a:t>The Strategy of Achieving Flexibility in Materials and Configuration of Flexible Lithium‐Ion Batteries - Scientific Figure on ResearchGate. Available from: https://www.researchgate.net/figure/Schematic-diagram-of-working-mechanism-of-lithium-ion-battery_fig1_356134415 [accessed 3 Jun, 2024]</a:t>
            </a:r>
            <a:endParaRPr sz="1000">
              <a:latin typeface="Roboto Medium"/>
              <a:ea typeface="Roboto Medium"/>
              <a:cs typeface="Roboto Medium"/>
              <a:sym typeface="Roboto Medium"/>
            </a:endParaRPr>
          </a:p>
          <a:p>
            <a:pPr indent="0" lvl="0" marL="0" rtl="0" algn="ctr">
              <a:spcBef>
                <a:spcPts val="0"/>
              </a:spcBef>
              <a:spcAft>
                <a:spcPts val="0"/>
              </a:spcAft>
              <a:buSzPts val="990"/>
              <a:buNone/>
            </a:pPr>
            <a:r>
              <a:t/>
            </a:r>
            <a:endParaRPr sz="1000">
              <a:latin typeface="Roboto Medium"/>
              <a:ea typeface="Roboto Medium"/>
              <a:cs typeface="Roboto Medium"/>
              <a:sym typeface="Roboto Medium"/>
            </a:endParaRPr>
          </a:p>
        </p:txBody>
      </p:sp>
      <p:sp>
        <p:nvSpPr>
          <p:cNvPr id="175" name="Google Shape;175;p24"/>
          <p:cNvSpPr/>
          <p:nvPr/>
        </p:nvSpPr>
        <p:spPr>
          <a:xfrm>
            <a:off x="894425" y="1290675"/>
            <a:ext cx="1007100" cy="31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4"/>
          <p:cNvSpPr/>
          <p:nvPr/>
        </p:nvSpPr>
        <p:spPr>
          <a:xfrm>
            <a:off x="5682325" y="1290675"/>
            <a:ext cx="1007100" cy="31245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4"/>
          <p:cNvSpPr/>
          <p:nvPr/>
        </p:nvSpPr>
        <p:spPr>
          <a:xfrm>
            <a:off x="3613525" y="1553175"/>
            <a:ext cx="437100" cy="23838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4"/>
          <p:cNvSpPr/>
          <p:nvPr/>
        </p:nvSpPr>
        <p:spPr>
          <a:xfrm>
            <a:off x="3495775" y="2114125"/>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sp>
        <p:nvSpPr>
          <p:cNvPr id="179" name="Google Shape;179;p24"/>
          <p:cNvSpPr/>
          <p:nvPr/>
        </p:nvSpPr>
        <p:spPr>
          <a:xfrm>
            <a:off x="5454375" y="1703600"/>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sp>
        <p:nvSpPr>
          <p:cNvPr id="180" name="Google Shape;180;p24"/>
          <p:cNvSpPr/>
          <p:nvPr/>
        </p:nvSpPr>
        <p:spPr>
          <a:xfrm>
            <a:off x="1816600" y="2834750"/>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sp>
        <p:nvSpPr>
          <p:cNvPr id="181" name="Google Shape;181;p24"/>
          <p:cNvSpPr/>
          <p:nvPr/>
        </p:nvSpPr>
        <p:spPr>
          <a:xfrm>
            <a:off x="5583175" y="3229825"/>
            <a:ext cx="672600" cy="5625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Li+</a:t>
            </a:r>
            <a:endParaRPr sz="1300"/>
          </a:p>
        </p:txBody>
      </p:sp>
      <p:pic>
        <p:nvPicPr>
          <p:cNvPr id="182" name="Google Shape;182;p24"/>
          <p:cNvPicPr preferRelativeResize="0"/>
          <p:nvPr/>
        </p:nvPicPr>
        <p:blipFill>
          <a:blip r:embed="rId3">
            <a:alphaModFix/>
          </a:blip>
          <a:stretch>
            <a:fillRect/>
          </a:stretch>
        </p:blipFill>
        <p:spPr>
          <a:xfrm>
            <a:off x="3455626" y="684125"/>
            <a:ext cx="672600" cy="795700"/>
          </a:xfrm>
          <a:prstGeom prst="rect">
            <a:avLst/>
          </a:prstGeom>
          <a:noFill/>
          <a:ln>
            <a:noFill/>
          </a:ln>
        </p:spPr>
      </p:pic>
      <p:sp>
        <p:nvSpPr>
          <p:cNvPr id="183" name="Google Shape;183;p24"/>
          <p:cNvSpPr/>
          <p:nvPr/>
        </p:nvSpPr>
        <p:spPr>
          <a:xfrm>
            <a:off x="1370431" y="901241"/>
            <a:ext cx="2327075" cy="395975"/>
          </a:xfrm>
          <a:custGeom>
            <a:rect b="b" l="l" r="r" t="t"/>
            <a:pathLst>
              <a:path extrusionOk="0" h="15839" w="93083">
                <a:moveTo>
                  <a:pt x="918" y="15839"/>
                </a:moveTo>
                <a:cubicBezTo>
                  <a:pt x="-1051" y="11901"/>
                  <a:pt x="423" y="4684"/>
                  <a:pt x="4546" y="3139"/>
                </a:cubicBezTo>
                <a:cubicBezTo>
                  <a:pt x="12063" y="322"/>
                  <a:pt x="20576" y="-720"/>
                  <a:pt x="28495" y="599"/>
                </a:cubicBezTo>
                <a:cubicBezTo>
                  <a:pt x="38444" y="2256"/>
                  <a:pt x="47072" y="8463"/>
                  <a:pt x="56435" y="12210"/>
                </a:cubicBezTo>
                <a:cubicBezTo>
                  <a:pt x="64523" y="15447"/>
                  <a:pt x="74109" y="15047"/>
                  <a:pt x="82561" y="12936"/>
                </a:cubicBezTo>
                <a:cubicBezTo>
                  <a:pt x="86062" y="12062"/>
                  <a:pt x="90531" y="12946"/>
                  <a:pt x="93084" y="10396"/>
                </a:cubicBezTo>
              </a:path>
            </a:pathLst>
          </a:custGeom>
          <a:noFill/>
          <a:ln cap="flat" cmpd="sng" w="76200">
            <a:solidFill>
              <a:schemeClr val="dk2"/>
            </a:solidFill>
            <a:prstDash val="solid"/>
            <a:round/>
            <a:headEnd len="med" w="med" type="none"/>
            <a:tailEnd len="med" w="med" type="none"/>
          </a:ln>
        </p:spPr>
      </p:sp>
      <p:sp>
        <p:nvSpPr>
          <p:cNvPr id="184" name="Google Shape;184;p24"/>
          <p:cNvSpPr/>
          <p:nvPr/>
        </p:nvSpPr>
        <p:spPr>
          <a:xfrm>
            <a:off x="3869875" y="970650"/>
            <a:ext cx="2376700" cy="335625"/>
          </a:xfrm>
          <a:custGeom>
            <a:rect b="b" l="l" r="r" t="t"/>
            <a:pathLst>
              <a:path extrusionOk="0" h="13425" w="95068">
                <a:moveTo>
                  <a:pt x="0" y="8345"/>
                </a:moveTo>
                <a:cubicBezTo>
                  <a:pt x="19261" y="2847"/>
                  <a:pt x="39478" y="0"/>
                  <a:pt x="59508" y="0"/>
                </a:cubicBezTo>
                <a:cubicBezTo>
                  <a:pt x="72178" y="0"/>
                  <a:pt x="89408" y="2090"/>
                  <a:pt x="95068" y="13425"/>
                </a:cubicBezTo>
              </a:path>
            </a:pathLst>
          </a:custGeom>
          <a:noFill/>
          <a:ln cap="flat" cmpd="sng" w="76200">
            <a:solidFill>
              <a:schemeClr val="dk2"/>
            </a:solidFill>
            <a:prstDash val="solid"/>
            <a:round/>
            <a:headEnd len="med" w="med" type="none"/>
            <a:tailEnd len="med" w="med" type="none"/>
          </a:ln>
        </p:spPr>
      </p:sp>
      <p:cxnSp>
        <p:nvCxnSpPr>
          <p:cNvPr id="185" name="Google Shape;185;p24"/>
          <p:cNvCxnSpPr/>
          <p:nvPr/>
        </p:nvCxnSpPr>
        <p:spPr>
          <a:xfrm rot="10800000">
            <a:off x="2354700" y="4191075"/>
            <a:ext cx="2522100" cy="9000"/>
          </a:xfrm>
          <a:prstGeom prst="straightConnector1">
            <a:avLst/>
          </a:prstGeom>
          <a:noFill/>
          <a:ln cap="flat" cmpd="sng" w="76200">
            <a:solidFill>
              <a:schemeClr val="dk2"/>
            </a:solidFill>
            <a:prstDash val="solid"/>
            <a:round/>
            <a:headEnd len="med" w="med" type="none"/>
            <a:tailEnd len="med" w="med" type="triangle"/>
          </a:ln>
        </p:spPr>
      </p:cxnSp>
      <p:pic>
        <p:nvPicPr>
          <p:cNvPr id="186" name="Google Shape;186;p24"/>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5"/>
          <p:cNvPicPr preferRelativeResize="0"/>
          <p:nvPr/>
        </p:nvPicPr>
        <p:blipFill>
          <a:blip r:embed="rId3">
            <a:alphaModFix/>
          </a:blip>
          <a:stretch>
            <a:fillRect/>
          </a:stretch>
        </p:blipFill>
        <p:spPr>
          <a:xfrm>
            <a:off x="2619850" y="188650"/>
            <a:ext cx="4390600" cy="4390600"/>
          </a:xfrm>
          <a:prstGeom prst="rect">
            <a:avLst/>
          </a:prstGeom>
          <a:noFill/>
          <a:ln>
            <a:noFill/>
          </a:ln>
        </p:spPr>
      </p:pic>
      <p:sp>
        <p:nvSpPr>
          <p:cNvPr id="192" name="Google Shape;192;p25"/>
          <p:cNvSpPr txBox="1"/>
          <p:nvPr>
            <p:ph type="title"/>
          </p:nvPr>
        </p:nvSpPr>
        <p:spPr>
          <a:xfrm>
            <a:off x="0" y="4732625"/>
            <a:ext cx="9144000" cy="4110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1200">
                <a:latin typeface="Roboto Medium"/>
                <a:ea typeface="Roboto Medium"/>
                <a:cs typeface="Roboto Medium"/>
                <a:sym typeface="Roboto Medium"/>
              </a:rPr>
              <a:t>Image from eBay</a:t>
            </a:r>
            <a:endParaRPr sz="1200">
              <a:latin typeface="Roboto Medium"/>
              <a:ea typeface="Roboto Medium"/>
              <a:cs typeface="Roboto Medium"/>
              <a:sym typeface="Roboto Medium"/>
            </a:endParaRPr>
          </a:p>
        </p:txBody>
      </p:sp>
      <p:pic>
        <p:nvPicPr>
          <p:cNvPr id="193" name="Google Shape;193;p25"/>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6"/>
          <p:cNvPicPr preferRelativeResize="0"/>
          <p:nvPr/>
        </p:nvPicPr>
        <p:blipFill>
          <a:blip r:embed="rId3">
            <a:alphaModFix/>
          </a:blip>
          <a:stretch>
            <a:fillRect/>
          </a:stretch>
        </p:blipFill>
        <p:spPr>
          <a:xfrm>
            <a:off x="-11" y="0"/>
            <a:ext cx="5345008" cy="2430733"/>
          </a:xfrm>
          <a:prstGeom prst="rect">
            <a:avLst/>
          </a:prstGeom>
          <a:noFill/>
          <a:ln>
            <a:noFill/>
          </a:ln>
        </p:spPr>
      </p:pic>
      <p:pic>
        <p:nvPicPr>
          <p:cNvPr id="199" name="Google Shape;199;p26"/>
          <p:cNvPicPr preferRelativeResize="0"/>
          <p:nvPr/>
        </p:nvPicPr>
        <p:blipFill>
          <a:blip r:embed="rId4">
            <a:alphaModFix/>
          </a:blip>
          <a:stretch>
            <a:fillRect/>
          </a:stretch>
        </p:blipFill>
        <p:spPr>
          <a:xfrm>
            <a:off x="-12" y="2430733"/>
            <a:ext cx="5345025" cy="2712767"/>
          </a:xfrm>
          <a:prstGeom prst="rect">
            <a:avLst/>
          </a:prstGeom>
          <a:noFill/>
          <a:ln>
            <a:noFill/>
          </a:ln>
        </p:spPr>
      </p:pic>
      <p:sp>
        <p:nvSpPr>
          <p:cNvPr id="200" name="Google Shape;200;p26"/>
          <p:cNvSpPr txBox="1"/>
          <p:nvPr>
            <p:ph type="title"/>
          </p:nvPr>
        </p:nvSpPr>
        <p:spPr>
          <a:xfrm>
            <a:off x="5599675" y="114925"/>
            <a:ext cx="3381900" cy="14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220">
                <a:latin typeface="Roboto"/>
                <a:ea typeface="Roboto"/>
                <a:cs typeface="Roboto"/>
                <a:sym typeface="Roboto"/>
              </a:rPr>
              <a:t>Lithium-Phosphate</a:t>
            </a:r>
            <a:endParaRPr b="1" sz="2220">
              <a:latin typeface="Roboto"/>
              <a:ea typeface="Roboto"/>
              <a:cs typeface="Roboto"/>
              <a:sym typeface="Roboto"/>
            </a:endParaRPr>
          </a:p>
          <a:p>
            <a:pPr indent="-369570" lvl="0" marL="457200" rtl="0" algn="l">
              <a:spcBef>
                <a:spcPts val="0"/>
              </a:spcBef>
              <a:spcAft>
                <a:spcPts val="0"/>
              </a:spcAft>
              <a:buSzPts val="2220"/>
              <a:buFont typeface="Roboto"/>
              <a:buChar char="-"/>
            </a:pPr>
            <a:r>
              <a:rPr lang="en-GB" sz="2220">
                <a:latin typeface="Roboto"/>
                <a:ea typeface="Roboto"/>
                <a:cs typeface="Roboto"/>
                <a:sym typeface="Roboto"/>
              </a:rPr>
              <a:t>Used in energy storage and off-grid living.</a:t>
            </a:r>
            <a:endParaRPr sz="2220">
              <a:latin typeface="Roboto"/>
              <a:ea typeface="Roboto"/>
              <a:cs typeface="Roboto"/>
              <a:sym typeface="Roboto"/>
            </a:endParaRPr>
          </a:p>
          <a:p>
            <a:pPr indent="-369570" lvl="0" marL="457200" rtl="0" algn="l">
              <a:spcBef>
                <a:spcPts val="0"/>
              </a:spcBef>
              <a:spcAft>
                <a:spcPts val="0"/>
              </a:spcAft>
              <a:buSzPts val="2220"/>
              <a:buFont typeface="Roboto"/>
              <a:buChar char="-"/>
            </a:pPr>
            <a:r>
              <a:rPr lang="en-GB" sz="2220">
                <a:latin typeface="Roboto"/>
                <a:ea typeface="Roboto"/>
                <a:cs typeface="Roboto"/>
                <a:sym typeface="Roboto"/>
              </a:rPr>
              <a:t>Low capacity loss over time.</a:t>
            </a:r>
            <a:endParaRPr sz="2220">
              <a:latin typeface="Roboto"/>
              <a:ea typeface="Roboto"/>
              <a:cs typeface="Roboto"/>
              <a:sym typeface="Roboto"/>
            </a:endParaRPr>
          </a:p>
          <a:p>
            <a:pPr indent="-369570" lvl="0" marL="457200" rtl="0" algn="l">
              <a:spcBef>
                <a:spcPts val="0"/>
              </a:spcBef>
              <a:spcAft>
                <a:spcPts val="0"/>
              </a:spcAft>
              <a:buSzPts val="2220"/>
              <a:buFont typeface="Roboto"/>
              <a:buChar char="-"/>
            </a:pPr>
            <a:r>
              <a:rPr lang="en-GB" sz="2220">
                <a:latin typeface="Roboto"/>
                <a:ea typeface="Roboto"/>
                <a:cs typeface="Roboto"/>
                <a:sym typeface="Roboto"/>
              </a:rPr>
              <a:t>Heavier, Larger.</a:t>
            </a:r>
            <a:endParaRPr sz="2220">
              <a:latin typeface="Roboto"/>
              <a:ea typeface="Roboto"/>
              <a:cs typeface="Roboto"/>
              <a:sym typeface="Roboto"/>
            </a:endParaRPr>
          </a:p>
        </p:txBody>
      </p:sp>
      <p:pic>
        <p:nvPicPr>
          <p:cNvPr id="201" name="Google Shape;201;p26"/>
          <p:cNvPicPr preferRelativeResize="0"/>
          <p:nvPr/>
        </p:nvPicPr>
        <p:blipFill>
          <a:blip r:embed="rId5">
            <a:alphaModFix/>
          </a:blip>
          <a:stretch>
            <a:fillRect/>
          </a:stretch>
        </p:blipFill>
        <p:spPr>
          <a:xfrm>
            <a:off x="6918150" y="3445050"/>
            <a:ext cx="2092500" cy="1524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7"/>
          <p:cNvPicPr preferRelativeResize="0"/>
          <p:nvPr/>
        </p:nvPicPr>
        <p:blipFill>
          <a:blip r:embed="rId3">
            <a:alphaModFix/>
          </a:blip>
          <a:stretch>
            <a:fillRect/>
          </a:stretch>
        </p:blipFill>
        <p:spPr>
          <a:xfrm>
            <a:off x="-53450" y="0"/>
            <a:ext cx="5748024" cy="2707607"/>
          </a:xfrm>
          <a:prstGeom prst="rect">
            <a:avLst/>
          </a:prstGeom>
          <a:noFill/>
          <a:ln>
            <a:noFill/>
          </a:ln>
        </p:spPr>
      </p:pic>
      <p:pic>
        <p:nvPicPr>
          <p:cNvPr id="207" name="Google Shape;207;p27"/>
          <p:cNvPicPr preferRelativeResize="0"/>
          <p:nvPr/>
        </p:nvPicPr>
        <p:blipFill>
          <a:blip r:embed="rId4">
            <a:alphaModFix/>
          </a:blip>
          <a:stretch>
            <a:fillRect/>
          </a:stretch>
        </p:blipFill>
        <p:spPr>
          <a:xfrm>
            <a:off x="-53450" y="2498538"/>
            <a:ext cx="5748023" cy="2644961"/>
          </a:xfrm>
          <a:prstGeom prst="rect">
            <a:avLst/>
          </a:prstGeom>
          <a:noFill/>
          <a:ln>
            <a:noFill/>
          </a:ln>
        </p:spPr>
      </p:pic>
      <p:sp>
        <p:nvSpPr>
          <p:cNvPr id="208" name="Google Shape;208;p27"/>
          <p:cNvSpPr txBox="1"/>
          <p:nvPr>
            <p:ph type="title"/>
          </p:nvPr>
        </p:nvSpPr>
        <p:spPr>
          <a:xfrm>
            <a:off x="5752075" y="114925"/>
            <a:ext cx="3381900" cy="14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220">
                <a:latin typeface="Roboto"/>
                <a:ea typeface="Roboto"/>
                <a:cs typeface="Roboto"/>
                <a:sym typeface="Roboto"/>
              </a:rPr>
              <a:t>Lithium-Cobalt</a:t>
            </a:r>
            <a:endParaRPr b="1" sz="2220">
              <a:latin typeface="Roboto"/>
              <a:ea typeface="Roboto"/>
              <a:cs typeface="Roboto"/>
              <a:sym typeface="Roboto"/>
            </a:endParaRPr>
          </a:p>
          <a:p>
            <a:pPr indent="-369570" lvl="0" marL="457200" rtl="0" algn="l">
              <a:spcBef>
                <a:spcPts val="0"/>
              </a:spcBef>
              <a:spcAft>
                <a:spcPts val="0"/>
              </a:spcAft>
              <a:buSzPts val="2220"/>
              <a:buFont typeface="Roboto"/>
              <a:buChar char="-"/>
            </a:pPr>
            <a:r>
              <a:rPr lang="en-GB" sz="2220">
                <a:latin typeface="Roboto"/>
                <a:ea typeface="Roboto"/>
                <a:cs typeface="Roboto"/>
                <a:sym typeface="Roboto"/>
              </a:rPr>
              <a:t>Used in portable applications (phones, tablets, cars)</a:t>
            </a:r>
            <a:endParaRPr sz="2220">
              <a:latin typeface="Roboto"/>
              <a:ea typeface="Roboto"/>
              <a:cs typeface="Roboto"/>
              <a:sym typeface="Roboto"/>
            </a:endParaRPr>
          </a:p>
          <a:p>
            <a:pPr indent="-369570" lvl="0" marL="457200" rtl="0" algn="l">
              <a:spcBef>
                <a:spcPts val="0"/>
              </a:spcBef>
              <a:spcAft>
                <a:spcPts val="0"/>
              </a:spcAft>
              <a:buSzPts val="2220"/>
              <a:buFont typeface="Roboto"/>
              <a:buChar char="-"/>
            </a:pPr>
            <a:r>
              <a:rPr lang="en-GB" sz="2220">
                <a:latin typeface="Roboto"/>
                <a:ea typeface="Roboto"/>
                <a:cs typeface="Roboto"/>
                <a:sym typeface="Roboto"/>
              </a:rPr>
              <a:t>High capacity loss.</a:t>
            </a:r>
            <a:endParaRPr sz="2220">
              <a:latin typeface="Roboto"/>
              <a:ea typeface="Roboto"/>
              <a:cs typeface="Roboto"/>
              <a:sym typeface="Roboto"/>
            </a:endParaRPr>
          </a:p>
          <a:p>
            <a:pPr indent="-369570" lvl="0" marL="457200" rtl="0" algn="l">
              <a:spcBef>
                <a:spcPts val="0"/>
              </a:spcBef>
              <a:spcAft>
                <a:spcPts val="0"/>
              </a:spcAft>
              <a:buSzPts val="2220"/>
              <a:buFont typeface="Roboto"/>
              <a:buChar char="-"/>
            </a:pPr>
            <a:r>
              <a:rPr lang="en-GB" sz="2220">
                <a:latin typeface="Roboto"/>
                <a:ea typeface="Roboto"/>
                <a:cs typeface="Roboto"/>
                <a:sym typeface="Roboto"/>
              </a:rPr>
              <a:t>Lighter, smaller.</a:t>
            </a:r>
            <a:endParaRPr sz="2220">
              <a:latin typeface="Roboto"/>
              <a:ea typeface="Roboto"/>
              <a:cs typeface="Roboto"/>
              <a:sym typeface="Roboto"/>
            </a:endParaRPr>
          </a:p>
        </p:txBody>
      </p:sp>
      <p:pic>
        <p:nvPicPr>
          <p:cNvPr id="209" name="Google Shape;209;p27"/>
          <p:cNvPicPr preferRelativeResize="0"/>
          <p:nvPr/>
        </p:nvPicPr>
        <p:blipFill>
          <a:blip r:embed="rId5">
            <a:alphaModFix/>
          </a:blip>
          <a:stretch>
            <a:fillRect/>
          </a:stretch>
        </p:blipFill>
        <p:spPr>
          <a:xfrm>
            <a:off x="6918150" y="3445050"/>
            <a:ext cx="2092500" cy="152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206125" y="68075"/>
            <a:ext cx="5211600" cy="14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20"/>
              <a:t>Power = Voltage x Current</a:t>
            </a:r>
            <a:endParaRPr sz="2220"/>
          </a:p>
          <a:p>
            <a:pPr indent="0" lvl="0" marL="0" rtl="0" algn="l">
              <a:spcBef>
                <a:spcPts val="0"/>
              </a:spcBef>
              <a:spcAft>
                <a:spcPts val="0"/>
              </a:spcAft>
              <a:buNone/>
            </a:pPr>
            <a:r>
              <a:t/>
            </a:r>
            <a:endParaRPr sz="2220"/>
          </a:p>
        </p:txBody>
      </p:sp>
      <p:pic>
        <p:nvPicPr>
          <p:cNvPr id="215" name="Google Shape;215;p28"/>
          <p:cNvPicPr preferRelativeResize="0"/>
          <p:nvPr/>
        </p:nvPicPr>
        <p:blipFill>
          <a:blip r:embed="rId3">
            <a:alphaModFix/>
          </a:blip>
          <a:stretch>
            <a:fillRect/>
          </a:stretch>
        </p:blipFill>
        <p:spPr>
          <a:xfrm>
            <a:off x="129600" y="2700343"/>
            <a:ext cx="4419600" cy="2044056"/>
          </a:xfrm>
          <a:prstGeom prst="rect">
            <a:avLst/>
          </a:prstGeom>
          <a:noFill/>
          <a:ln>
            <a:noFill/>
          </a:ln>
        </p:spPr>
      </p:pic>
      <p:sp>
        <p:nvSpPr>
          <p:cNvPr id="216" name="Google Shape;216;p28"/>
          <p:cNvSpPr txBox="1"/>
          <p:nvPr>
            <p:ph type="title"/>
          </p:nvPr>
        </p:nvSpPr>
        <p:spPr>
          <a:xfrm>
            <a:off x="4572000" y="3257000"/>
            <a:ext cx="5211600" cy="14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20"/>
              <a:t>Capacity (mAh)</a:t>
            </a:r>
            <a:endParaRPr sz="1920"/>
          </a:p>
        </p:txBody>
      </p:sp>
      <p:sp>
        <p:nvSpPr>
          <p:cNvPr id="217" name="Google Shape;217;p28"/>
          <p:cNvSpPr txBox="1"/>
          <p:nvPr>
            <p:ph type="title"/>
          </p:nvPr>
        </p:nvSpPr>
        <p:spPr>
          <a:xfrm>
            <a:off x="4526400" y="1212950"/>
            <a:ext cx="5211600" cy="14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20"/>
              <a:t>Capacity </a:t>
            </a:r>
            <a:r>
              <a:rPr lang="en-GB" sz="1920"/>
              <a:t>(mWh)</a:t>
            </a:r>
            <a:endParaRPr sz="1920"/>
          </a:p>
        </p:txBody>
      </p:sp>
      <p:pic>
        <p:nvPicPr>
          <p:cNvPr id="218" name="Google Shape;218;p28"/>
          <p:cNvPicPr preferRelativeResize="0"/>
          <p:nvPr/>
        </p:nvPicPr>
        <p:blipFill>
          <a:blip r:embed="rId4">
            <a:alphaModFix/>
          </a:blip>
          <a:stretch>
            <a:fillRect/>
          </a:stretch>
        </p:blipFill>
        <p:spPr>
          <a:xfrm>
            <a:off x="152400" y="608024"/>
            <a:ext cx="4373990" cy="1963724"/>
          </a:xfrm>
          <a:prstGeom prst="rect">
            <a:avLst/>
          </a:prstGeom>
          <a:noFill/>
          <a:ln>
            <a:noFill/>
          </a:ln>
        </p:spPr>
      </p:pic>
      <p:pic>
        <p:nvPicPr>
          <p:cNvPr id="219" name="Google Shape;219;p28"/>
          <p:cNvPicPr preferRelativeResize="0"/>
          <p:nvPr/>
        </p:nvPicPr>
        <p:blipFill>
          <a:blip r:embed="rId5">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Roboto"/>
                <a:ea typeface="Roboto"/>
                <a:cs typeface="Roboto"/>
                <a:sym typeface="Roboto"/>
              </a:rPr>
              <a:t>The problems with predicting battery health.</a:t>
            </a:r>
            <a:endParaRPr>
              <a:latin typeface="Roboto"/>
              <a:ea typeface="Roboto"/>
              <a:cs typeface="Roboto"/>
              <a:sym typeface="Roboto"/>
            </a:endParaRPr>
          </a:p>
        </p:txBody>
      </p:sp>
      <p:sp>
        <p:nvSpPr>
          <p:cNvPr id="225" name="Google Shape;22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Roboto"/>
              <a:buChar char="-"/>
            </a:pPr>
            <a:r>
              <a:rPr lang="en-GB">
                <a:latin typeface="Roboto"/>
                <a:ea typeface="Roboto"/>
                <a:cs typeface="Roboto"/>
                <a:sym typeface="Roboto"/>
              </a:rPr>
              <a:t>Cycling data is expensive</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GB">
                <a:latin typeface="Roboto"/>
                <a:ea typeface="Roboto"/>
                <a:cs typeface="Roboto"/>
                <a:sym typeface="Roboto"/>
              </a:rPr>
              <a:t>Degradation depends on:</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GB">
                <a:latin typeface="Roboto"/>
                <a:ea typeface="Roboto"/>
                <a:cs typeface="Roboto"/>
                <a:sym typeface="Roboto"/>
              </a:rPr>
              <a:t>Charging and Discharging (Speed, Depth)</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GB">
                <a:latin typeface="Roboto"/>
                <a:ea typeface="Roboto"/>
                <a:cs typeface="Roboto"/>
                <a:sym typeface="Roboto"/>
              </a:rPr>
              <a:t>Temperature</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GB">
                <a:latin typeface="Roboto"/>
                <a:ea typeface="Roboto"/>
                <a:cs typeface="Roboto"/>
                <a:sym typeface="Roboto"/>
              </a:rPr>
              <a:t>Cell </a:t>
            </a:r>
            <a:r>
              <a:rPr lang="en-GB">
                <a:latin typeface="Roboto"/>
                <a:ea typeface="Roboto"/>
                <a:cs typeface="Roboto"/>
                <a:sym typeface="Roboto"/>
              </a:rPr>
              <a:t>chemistry</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GB">
                <a:latin typeface="Roboto"/>
                <a:ea typeface="Roboto"/>
                <a:cs typeface="Roboto"/>
                <a:sym typeface="Roboto"/>
              </a:rPr>
              <a:t>Time spent charged.</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GB">
                <a:latin typeface="Roboto"/>
                <a:ea typeface="Roboto"/>
                <a:cs typeface="Roboto"/>
                <a:sym typeface="Roboto"/>
              </a:rPr>
              <a:t>Future life application depends on the process which degraded.</a:t>
            </a:r>
            <a:endParaRPr>
              <a:latin typeface="Roboto"/>
              <a:ea typeface="Roboto"/>
              <a:cs typeface="Roboto"/>
              <a:sym typeface="Roboto"/>
            </a:endParaRPr>
          </a:p>
        </p:txBody>
      </p:sp>
      <p:pic>
        <p:nvPicPr>
          <p:cNvPr id="226" name="Google Shape;226;p29"/>
          <p:cNvPicPr preferRelativeResize="0"/>
          <p:nvPr/>
        </p:nvPicPr>
        <p:blipFill>
          <a:blip r:embed="rId3">
            <a:alphaModFix/>
          </a:blip>
          <a:stretch>
            <a:fillRect/>
          </a:stretch>
        </p:blipFill>
        <p:spPr>
          <a:xfrm>
            <a:off x="6901150" y="3374950"/>
            <a:ext cx="2092500" cy="1524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3788350" y="645825"/>
            <a:ext cx="4781400" cy="14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420"/>
              <a:t>EIS: A different approach</a:t>
            </a:r>
            <a:endParaRPr sz="2420"/>
          </a:p>
          <a:p>
            <a:pPr indent="0" lvl="0" marL="0" rtl="0" algn="l">
              <a:spcBef>
                <a:spcPts val="0"/>
              </a:spcBef>
              <a:spcAft>
                <a:spcPts val="0"/>
              </a:spcAft>
              <a:buSzPts val="990"/>
              <a:buNone/>
            </a:pPr>
            <a:r>
              <a:t/>
            </a:r>
            <a:endParaRPr sz="2420"/>
          </a:p>
          <a:p>
            <a:pPr indent="0" lvl="0" marL="0" rtl="0" algn="ctr">
              <a:spcBef>
                <a:spcPts val="0"/>
              </a:spcBef>
              <a:spcAft>
                <a:spcPts val="0"/>
              </a:spcAft>
              <a:buSzPts val="990"/>
              <a:buNone/>
            </a:pPr>
            <a:r>
              <a:t/>
            </a:r>
            <a:endParaRPr sz="2420"/>
          </a:p>
          <a:p>
            <a:pPr indent="0" lvl="0" marL="0" rtl="0" algn="ctr">
              <a:spcBef>
                <a:spcPts val="0"/>
              </a:spcBef>
              <a:spcAft>
                <a:spcPts val="0"/>
              </a:spcAft>
              <a:buSzPts val="990"/>
              <a:buNone/>
            </a:pPr>
            <a:r>
              <a:rPr b="1" lang="en-GB" sz="2420"/>
              <a:t>EIS = Electrochemical Impedance Spectroscopy</a:t>
            </a:r>
            <a:endParaRPr b="1" sz="2420"/>
          </a:p>
          <a:p>
            <a:pPr indent="0" lvl="0" marL="914400" rtl="0" algn="ctr">
              <a:spcBef>
                <a:spcPts val="0"/>
              </a:spcBef>
              <a:spcAft>
                <a:spcPts val="0"/>
              </a:spcAft>
              <a:buNone/>
            </a:pPr>
            <a:r>
              <a:t/>
            </a:r>
            <a:endParaRPr sz="2420"/>
          </a:p>
          <a:p>
            <a:pPr indent="0" lvl="0" marL="0" rtl="0" algn="l">
              <a:spcBef>
                <a:spcPts val="0"/>
              </a:spcBef>
              <a:spcAft>
                <a:spcPts val="0"/>
              </a:spcAft>
              <a:buSzPts val="990"/>
              <a:buNone/>
            </a:pPr>
            <a:r>
              <a:t/>
            </a:r>
            <a:endParaRPr sz="2420"/>
          </a:p>
          <a:p>
            <a:pPr indent="0" lvl="0" marL="0" rtl="0" algn="ctr">
              <a:spcBef>
                <a:spcPts val="0"/>
              </a:spcBef>
              <a:spcAft>
                <a:spcPts val="0"/>
              </a:spcAft>
              <a:buSzPts val="990"/>
              <a:buNone/>
            </a:pPr>
            <a:r>
              <a:t/>
            </a:r>
            <a:endParaRPr sz="2420"/>
          </a:p>
        </p:txBody>
      </p:sp>
      <p:pic>
        <p:nvPicPr>
          <p:cNvPr id="232" name="Google Shape;232;p30"/>
          <p:cNvPicPr preferRelativeResize="0"/>
          <p:nvPr/>
        </p:nvPicPr>
        <p:blipFill>
          <a:blip r:embed="rId3">
            <a:alphaModFix/>
          </a:blip>
          <a:stretch>
            <a:fillRect/>
          </a:stretch>
        </p:blipFill>
        <p:spPr>
          <a:xfrm>
            <a:off x="310750" y="728350"/>
            <a:ext cx="4567675" cy="3555098"/>
          </a:xfrm>
          <a:prstGeom prst="rect">
            <a:avLst/>
          </a:prstGeom>
          <a:noFill/>
          <a:ln>
            <a:noFill/>
          </a:ln>
        </p:spPr>
      </p:pic>
      <p:sp>
        <p:nvSpPr>
          <p:cNvPr id="233" name="Google Shape;233;p30"/>
          <p:cNvSpPr txBox="1"/>
          <p:nvPr>
            <p:ph type="title"/>
          </p:nvPr>
        </p:nvSpPr>
        <p:spPr>
          <a:xfrm>
            <a:off x="591950" y="4220400"/>
            <a:ext cx="3749700" cy="3810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1100">
                <a:latin typeface="Roboto Medium"/>
                <a:ea typeface="Roboto Medium"/>
                <a:cs typeface="Roboto Medium"/>
                <a:sym typeface="Roboto Medium"/>
              </a:rPr>
              <a:t>EIS Testing Equipment</a:t>
            </a:r>
            <a:endParaRPr sz="1100">
              <a:latin typeface="Roboto Medium"/>
              <a:ea typeface="Roboto Medium"/>
              <a:cs typeface="Roboto Medium"/>
              <a:sym typeface="Roboto Medium"/>
            </a:endParaRPr>
          </a:p>
        </p:txBody>
      </p:sp>
      <p:pic>
        <p:nvPicPr>
          <p:cNvPr id="234" name="Google Shape;234;p30"/>
          <p:cNvPicPr preferRelativeResize="0"/>
          <p:nvPr/>
        </p:nvPicPr>
        <p:blipFill>
          <a:blip r:embed="rId4">
            <a:alphaModFix/>
          </a:blip>
          <a:stretch>
            <a:fillRect/>
          </a:stretch>
        </p:blipFill>
        <p:spPr>
          <a:xfrm>
            <a:off x="6918150" y="3445050"/>
            <a:ext cx="2092500" cy="152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539200" y="433550"/>
            <a:ext cx="81507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020">
                <a:latin typeface="Roboto"/>
                <a:ea typeface="Roboto"/>
                <a:cs typeface="Roboto"/>
                <a:sym typeface="Roboto"/>
              </a:rPr>
              <a:t>An example of an EIS spectrum</a:t>
            </a:r>
            <a:endParaRPr sz="2020">
              <a:latin typeface="Roboto"/>
              <a:ea typeface="Roboto"/>
              <a:cs typeface="Roboto"/>
              <a:sym typeface="Roboto"/>
            </a:endParaRPr>
          </a:p>
          <a:p>
            <a:pPr indent="0" lvl="0" marL="0" rtl="0" algn="ctr">
              <a:spcBef>
                <a:spcPts val="0"/>
              </a:spcBef>
              <a:spcAft>
                <a:spcPts val="0"/>
              </a:spcAft>
              <a:buSzPts val="990"/>
              <a:buNone/>
            </a:pPr>
            <a:r>
              <a:t/>
            </a:r>
            <a:endParaRPr sz="2020">
              <a:latin typeface="Roboto"/>
              <a:ea typeface="Roboto"/>
              <a:cs typeface="Roboto"/>
              <a:sym typeface="Roboto"/>
            </a:endParaRPr>
          </a:p>
          <a:p>
            <a:pPr indent="0" lvl="0" marL="0" rtl="0" algn="ctr">
              <a:spcBef>
                <a:spcPts val="0"/>
              </a:spcBef>
              <a:spcAft>
                <a:spcPts val="0"/>
              </a:spcAft>
              <a:buNone/>
            </a:pPr>
            <a:r>
              <a:t/>
            </a:r>
            <a:endParaRPr sz="2020">
              <a:latin typeface="Roboto"/>
              <a:ea typeface="Roboto"/>
              <a:cs typeface="Roboto"/>
              <a:sym typeface="Roboto"/>
            </a:endParaRPr>
          </a:p>
          <a:p>
            <a:pPr indent="0" lvl="0" marL="914400" rtl="0" algn="ctr">
              <a:spcBef>
                <a:spcPts val="0"/>
              </a:spcBef>
              <a:spcAft>
                <a:spcPts val="0"/>
              </a:spcAft>
              <a:buNone/>
            </a:pPr>
            <a:r>
              <a:t/>
            </a:r>
            <a:endParaRPr sz="2020">
              <a:latin typeface="Roboto"/>
              <a:ea typeface="Roboto"/>
              <a:cs typeface="Roboto"/>
              <a:sym typeface="Roboto"/>
            </a:endParaRPr>
          </a:p>
          <a:p>
            <a:pPr indent="0" lvl="0" marL="0" rtl="0" algn="l">
              <a:spcBef>
                <a:spcPts val="0"/>
              </a:spcBef>
              <a:spcAft>
                <a:spcPts val="0"/>
              </a:spcAft>
              <a:buSzPts val="990"/>
              <a:buNone/>
            </a:pPr>
            <a:r>
              <a:t/>
            </a:r>
            <a:endParaRPr sz="2020">
              <a:latin typeface="Roboto"/>
              <a:ea typeface="Roboto"/>
              <a:cs typeface="Roboto"/>
              <a:sym typeface="Roboto"/>
            </a:endParaRPr>
          </a:p>
          <a:p>
            <a:pPr indent="0" lvl="0" marL="0" rtl="0" algn="ctr">
              <a:spcBef>
                <a:spcPts val="0"/>
              </a:spcBef>
              <a:spcAft>
                <a:spcPts val="0"/>
              </a:spcAft>
              <a:buSzPts val="990"/>
              <a:buNone/>
            </a:pPr>
            <a:r>
              <a:t/>
            </a:r>
            <a:endParaRPr sz="2020">
              <a:latin typeface="Roboto"/>
              <a:ea typeface="Roboto"/>
              <a:cs typeface="Roboto"/>
              <a:sym typeface="Roboto"/>
            </a:endParaRPr>
          </a:p>
        </p:txBody>
      </p:sp>
      <p:pic>
        <p:nvPicPr>
          <p:cNvPr id="240" name="Google Shape;240;p31"/>
          <p:cNvPicPr preferRelativeResize="0"/>
          <p:nvPr/>
        </p:nvPicPr>
        <p:blipFill>
          <a:blip r:embed="rId3">
            <a:alphaModFix/>
          </a:blip>
          <a:stretch>
            <a:fillRect/>
          </a:stretch>
        </p:blipFill>
        <p:spPr>
          <a:xfrm>
            <a:off x="1051350" y="1105852"/>
            <a:ext cx="5060076" cy="3526499"/>
          </a:xfrm>
          <a:prstGeom prst="rect">
            <a:avLst/>
          </a:prstGeom>
          <a:noFill/>
          <a:ln>
            <a:noFill/>
          </a:ln>
        </p:spPr>
      </p:pic>
      <p:sp>
        <p:nvSpPr>
          <p:cNvPr id="241" name="Google Shape;241;p31"/>
          <p:cNvSpPr/>
          <p:nvPr/>
        </p:nvSpPr>
        <p:spPr>
          <a:xfrm rot="9226960">
            <a:off x="3362265" y="2670141"/>
            <a:ext cx="994845" cy="203665"/>
          </a:xfrm>
          <a:prstGeom prst="rightArrow">
            <a:avLst>
              <a:gd fmla="val 39541" name="adj1"/>
              <a:gd fmla="val 57996" name="adj2"/>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1"/>
          <p:cNvSpPr txBox="1"/>
          <p:nvPr/>
        </p:nvSpPr>
        <p:spPr>
          <a:xfrm>
            <a:off x="2347513" y="3083072"/>
            <a:ext cx="2220900" cy="38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solidFill>
                  <a:schemeClr val="lt1"/>
                </a:solidFill>
                <a:latin typeface="Roboto"/>
                <a:ea typeface="Roboto"/>
                <a:cs typeface="Roboto"/>
                <a:sym typeface="Roboto"/>
              </a:rPr>
              <a:t>Increasing speed</a:t>
            </a:r>
            <a:endParaRPr b="1" sz="1500">
              <a:solidFill>
                <a:schemeClr val="lt1"/>
              </a:solidFill>
              <a:latin typeface="Roboto"/>
              <a:ea typeface="Roboto"/>
              <a:cs typeface="Roboto"/>
              <a:sym typeface="Roboto"/>
            </a:endParaRPr>
          </a:p>
        </p:txBody>
      </p:sp>
      <p:pic>
        <p:nvPicPr>
          <p:cNvPr id="243" name="Google Shape;243;p31"/>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0" y="4693925"/>
            <a:ext cx="9144000" cy="4497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1200">
                <a:latin typeface="Roboto Medium"/>
                <a:ea typeface="Roboto Medium"/>
                <a:cs typeface="Roboto Medium"/>
                <a:sym typeface="Roboto Medium"/>
              </a:rPr>
              <a:t>Image from Nano Magazine - </a:t>
            </a:r>
            <a:r>
              <a:rPr lang="en-GB" sz="1200">
                <a:latin typeface="Roboto Medium"/>
                <a:ea typeface="Roboto Medium"/>
                <a:cs typeface="Roboto Medium"/>
                <a:sym typeface="Roboto Medium"/>
              </a:rPr>
              <a:t>https://nano-magazine.com/news/2018/6/13/the-technologies-which-are-revolutionizing-batteriesc</a:t>
            </a:r>
            <a:endParaRPr sz="1200">
              <a:latin typeface="Roboto Medium"/>
              <a:ea typeface="Roboto Medium"/>
              <a:cs typeface="Roboto Medium"/>
              <a:sym typeface="Roboto Medium"/>
            </a:endParaRPr>
          </a:p>
        </p:txBody>
      </p:sp>
      <p:pic>
        <p:nvPicPr>
          <p:cNvPr id="65" name="Google Shape;65;p14"/>
          <p:cNvPicPr preferRelativeResize="0"/>
          <p:nvPr/>
        </p:nvPicPr>
        <p:blipFill rotWithShape="1">
          <a:blip r:embed="rId3">
            <a:alphaModFix/>
          </a:blip>
          <a:srcRect b="23035" l="0" r="0" t="0"/>
          <a:stretch/>
        </p:blipFill>
        <p:spPr>
          <a:xfrm>
            <a:off x="0" y="0"/>
            <a:ext cx="9144003" cy="4693924"/>
          </a:xfrm>
          <a:prstGeom prst="rect">
            <a:avLst/>
          </a:prstGeom>
          <a:noFill/>
          <a:ln>
            <a:noFill/>
          </a:ln>
        </p:spPr>
      </p:pic>
      <p:pic>
        <p:nvPicPr>
          <p:cNvPr id="66" name="Google Shape;66;p14"/>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2"/>
          <p:cNvPicPr preferRelativeResize="0"/>
          <p:nvPr/>
        </p:nvPicPr>
        <p:blipFill>
          <a:blip r:embed="rId3">
            <a:alphaModFix/>
          </a:blip>
          <a:stretch>
            <a:fillRect/>
          </a:stretch>
        </p:blipFill>
        <p:spPr>
          <a:xfrm>
            <a:off x="563264" y="309150"/>
            <a:ext cx="6036276" cy="4373951"/>
          </a:xfrm>
          <a:prstGeom prst="rect">
            <a:avLst/>
          </a:prstGeom>
          <a:noFill/>
          <a:ln>
            <a:noFill/>
          </a:ln>
        </p:spPr>
      </p:pic>
      <p:sp>
        <p:nvSpPr>
          <p:cNvPr id="249" name="Google Shape;249;p32"/>
          <p:cNvSpPr/>
          <p:nvPr/>
        </p:nvSpPr>
        <p:spPr>
          <a:xfrm rot="428417">
            <a:off x="3402390" y="1961966"/>
            <a:ext cx="1117466" cy="216332"/>
          </a:xfrm>
          <a:prstGeom prst="rightArrow">
            <a:avLst>
              <a:gd fmla="val 39541" name="adj1"/>
              <a:gd fmla="val 57996" name="adj2"/>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32"/>
          <p:cNvSpPr txBox="1"/>
          <p:nvPr/>
        </p:nvSpPr>
        <p:spPr>
          <a:xfrm>
            <a:off x="4378658" y="1933269"/>
            <a:ext cx="22209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solidFill>
                  <a:schemeClr val="lt1"/>
                </a:solidFill>
                <a:latin typeface="Roboto"/>
                <a:ea typeface="Roboto"/>
                <a:cs typeface="Roboto"/>
                <a:sym typeface="Roboto"/>
              </a:rPr>
              <a:t>Increasing number </a:t>
            </a:r>
            <a:endParaRPr b="1" sz="1500">
              <a:solidFill>
                <a:schemeClr val="lt1"/>
              </a:solidFill>
              <a:latin typeface="Roboto"/>
              <a:ea typeface="Roboto"/>
              <a:cs typeface="Roboto"/>
              <a:sym typeface="Roboto"/>
            </a:endParaRPr>
          </a:p>
          <a:p>
            <a:pPr indent="0" lvl="0" marL="0" rtl="0" algn="ctr">
              <a:spcBef>
                <a:spcPts val="0"/>
              </a:spcBef>
              <a:spcAft>
                <a:spcPts val="0"/>
              </a:spcAft>
              <a:buNone/>
            </a:pPr>
            <a:r>
              <a:rPr b="1" lang="en-GB" sz="1500">
                <a:solidFill>
                  <a:schemeClr val="lt1"/>
                </a:solidFill>
                <a:latin typeface="Roboto"/>
                <a:ea typeface="Roboto"/>
                <a:cs typeface="Roboto"/>
                <a:sym typeface="Roboto"/>
              </a:rPr>
              <a:t>of cycles completed </a:t>
            </a:r>
            <a:endParaRPr b="1" sz="1500">
              <a:solidFill>
                <a:schemeClr val="lt1"/>
              </a:solidFill>
              <a:latin typeface="Roboto"/>
              <a:ea typeface="Roboto"/>
              <a:cs typeface="Roboto"/>
              <a:sym typeface="Roboto"/>
            </a:endParaRPr>
          </a:p>
          <a:p>
            <a:pPr indent="0" lvl="0" marL="0" rtl="0" algn="ctr">
              <a:spcBef>
                <a:spcPts val="0"/>
              </a:spcBef>
              <a:spcAft>
                <a:spcPts val="0"/>
              </a:spcAft>
              <a:buNone/>
            </a:pPr>
            <a:r>
              <a:rPr b="1" lang="en-GB" sz="1500">
                <a:solidFill>
                  <a:schemeClr val="lt1"/>
                </a:solidFill>
                <a:latin typeface="Roboto"/>
                <a:ea typeface="Roboto"/>
                <a:cs typeface="Roboto"/>
                <a:sym typeface="Roboto"/>
              </a:rPr>
              <a:t>by the battery</a:t>
            </a:r>
            <a:endParaRPr b="1" sz="1500">
              <a:solidFill>
                <a:schemeClr val="lt1"/>
              </a:solidFill>
              <a:latin typeface="Roboto"/>
              <a:ea typeface="Roboto"/>
              <a:cs typeface="Roboto"/>
              <a:sym typeface="Roboto"/>
            </a:endParaRPr>
          </a:p>
        </p:txBody>
      </p:sp>
      <p:pic>
        <p:nvPicPr>
          <p:cNvPr id="251" name="Google Shape;251;p32"/>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0404"/>
        </a:solidFill>
      </p:bgPr>
    </p:bg>
    <p:spTree>
      <p:nvGrpSpPr>
        <p:cNvPr id="255" name="Shape 255"/>
        <p:cNvGrpSpPr/>
        <p:nvPr/>
      </p:nvGrpSpPr>
      <p:grpSpPr>
        <a:xfrm>
          <a:off x="0" y="0"/>
          <a:ext cx="0" cy="0"/>
          <a:chOff x="0" y="0"/>
          <a:chExt cx="0" cy="0"/>
        </a:xfrm>
      </p:grpSpPr>
      <p:sp>
        <p:nvSpPr>
          <p:cNvPr id="256" name="Google Shape;256;p33"/>
          <p:cNvSpPr txBox="1"/>
          <p:nvPr>
            <p:ph type="title"/>
          </p:nvPr>
        </p:nvSpPr>
        <p:spPr>
          <a:xfrm>
            <a:off x="76200" y="294050"/>
            <a:ext cx="3295200" cy="152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300">
                <a:latin typeface="Roboto"/>
                <a:ea typeface="Roboto"/>
                <a:cs typeface="Roboto"/>
                <a:sym typeface="Roboto"/>
              </a:rPr>
              <a:t>Why is EIS useful?</a:t>
            </a:r>
            <a:endParaRPr sz="2300"/>
          </a:p>
          <a:p>
            <a:pPr indent="0" lvl="0" marL="0" rtl="0" algn="ctr">
              <a:spcBef>
                <a:spcPts val="0"/>
              </a:spcBef>
              <a:spcAft>
                <a:spcPts val="0"/>
              </a:spcAft>
              <a:buSzPts val="990"/>
              <a:buNone/>
            </a:pPr>
            <a:r>
              <a:t/>
            </a:r>
            <a:endParaRPr sz="2300"/>
          </a:p>
        </p:txBody>
      </p:sp>
      <p:pic>
        <p:nvPicPr>
          <p:cNvPr id="257" name="Google Shape;257;p33"/>
          <p:cNvPicPr preferRelativeResize="0"/>
          <p:nvPr/>
        </p:nvPicPr>
        <p:blipFill rotWithShape="1">
          <a:blip r:embed="rId3">
            <a:alphaModFix amt="85000"/>
          </a:blip>
          <a:srcRect b="0" l="2837" r="0" t="0"/>
          <a:stretch/>
        </p:blipFill>
        <p:spPr>
          <a:xfrm>
            <a:off x="422850" y="2059913"/>
            <a:ext cx="2948550" cy="1480875"/>
          </a:xfrm>
          <a:prstGeom prst="rect">
            <a:avLst/>
          </a:prstGeom>
          <a:noFill/>
          <a:ln>
            <a:noFill/>
          </a:ln>
        </p:spPr>
      </p:pic>
      <p:sp>
        <p:nvSpPr>
          <p:cNvPr id="258" name="Google Shape;258;p33"/>
          <p:cNvSpPr/>
          <p:nvPr/>
        </p:nvSpPr>
        <p:spPr>
          <a:xfrm>
            <a:off x="3654788" y="1722736"/>
            <a:ext cx="1834434" cy="2155248"/>
          </a:xfrm>
          <a:prstGeom prst="lightningBolt">
            <a:avLst/>
          </a:prstGeom>
          <a:solidFill>
            <a:srgbClr val="FFD966"/>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33"/>
          <p:cNvSpPr txBox="1"/>
          <p:nvPr>
            <p:ph type="title"/>
          </p:nvPr>
        </p:nvSpPr>
        <p:spPr>
          <a:xfrm>
            <a:off x="249525" y="3811475"/>
            <a:ext cx="3295200" cy="5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300">
                <a:latin typeface="Roboto"/>
                <a:ea typeface="Roboto"/>
                <a:cs typeface="Roboto"/>
                <a:sym typeface="Roboto"/>
              </a:rPr>
              <a:t>Time</a:t>
            </a:r>
            <a:endParaRPr sz="2300"/>
          </a:p>
        </p:txBody>
      </p:sp>
      <p:pic>
        <p:nvPicPr>
          <p:cNvPr id="260" name="Google Shape;260;p33"/>
          <p:cNvPicPr preferRelativeResize="0"/>
          <p:nvPr/>
        </p:nvPicPr>
        <p:blipFill>
          <a:blip r:embed="rId4">
            <a:alphaModFix/>
          </a:blip>
          <a:stretch>
            <a:fillRect/>
          </a:stretch>
        </p:blipFill>
        <p:spPr>
          <a:xfrm>
            <a:off x="6056600" y="1880150"/>
            <a:ext cx="2357059" cy="1702726"/>
          </a:xfrm>
          <a:prstGeom prst="rect">
            <a:avLst/>
          </a:prstGeom>
          <a:noFill/>
          <a:ln>
            <a:noFill/>
          </a:ln>
        </p:spPr>
      </p:pic>
      <p:sp>
        <p:nvSpPr>
          <p:cNvPr id="261" name="Google Shape;261;p33"/>
          <p:cNvSpPr txBox="1"/>
          <p:nvPr>
            <p:ph type="title"/>
          </p:nvPr>
        </p:nvSpPr>
        <p:spPr>
          <a:xfrm>
            <a:off x="5587525" y="3811475"/>
            <a:ext cx="3295200" cy="5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300">
                <a:latin typeface="Roboto"/>
                <a:ea typeface="Roboto"/>
                <a:cs typeface="Roboto"/>
                <a:sym typeface="Roboto"/>
              </a:rPr>
              <a:t>Cost</a:t>
            </a:r>
            <a:endParaRPr sz="2300"/>
          </a:p>
        </p:txBody>
      </p:sp>
      <p:sp>
        <p:nvSpPr>
          <p:cNvPr id="262" name="Google Shape;262;p33"/>
          <p:cNvSpPr txBox="1"/>
          <p:nvPr>
            <p:ph type="title"/>
          </p:nvPr>
        </p:nvSpPr>
        <p:spPr>
          <a:xfrm>
            <a:off x="3393450" y="3987525"/>
            <a:ext cx="2357100" cy="5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300">
                <a:latin typeface="Roboto"/>
                <a:ea typeface="Roboto"/>
                <a:cs typeface="Roboto"/>
                <a:sym typeface="Roboto"/>
              </a:rPr>
              <a:t>Energy</a:t>
            </a:r>
            <a:endParaRPr sz="2300"/>
          </a:p>
        </p:txBody>
      </p:sp>
      <p:pic>
        <p:nvPicPr>
          <p:cNvPr id="263" name="Google Shape;263;p33"/>
          <p:cNvPicPr preferRelativeResize="0"/>
          <p:nvPr/>
        </p:nvPicPr>
        <p:blipFill>
          <a:blip r:embed="rId5">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323500" y="734725"/>
            <a:ext cx="6405000" cy="9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300"/>
              <a:t>How do we use the EIS graph to simulate what’s going on inside the battery</a:t>
            </a:r>
            <a:r>
              <a:rPr lang="en-GB" sz="2300"/>
              <a:t>?</a:t>
            </a:r>
            <a:endParaRPr sz="2300"/>
          </a:p>
          <a:p>
            <a:pPr indent="0" lvl="0" marL="0" rtl="0" algn="l">
              <a:spcBef>
                <a:spcPts val="0"/>
              </a:spcBef>
              <a:spcAft>
                <a:spcPts val="0"/>
              </a:spcAft>
              <a:buSzPts val="990"/>
              <a:buNone/>
            </a:pPr>
            <a:r>
              <a:t/>
            </a:r>
            <a:endParaRPr sz="2300"/>
          </a:p>
        </p:txBody>
      </p:sp>
      <p:pic>
        <p:nvPicPr>
          <p:cNvPr id="269" name="Google Shape;269;p34"/>
          <p:cNvPicPr preferRelativeResize="0"/>
          <p:nvPr/>
        </p:nvPicPr>
        <p:blipFill>
          <a:blip r:embed="rId3">
            <a:alphaModFix/>
          </a:blip>
          <a:stretch>
            <a:fillRect/>
          </a:stretch>
        </p:blipFill>
        <p:spPr>
          <a:xfrm>
            <a:off x="411300" y="2020975"/>
            <a:ext cx="3712576" cy="2587374"/>
          </a:xfrm>
          <a:prstGeom prst="rect">
            <a:avLst/>
          </a:prstGeom>
          <a:noFill/>
          <a:ln>
            <a:noFill/>
          </a:ln>
        </p:spPr>
      </p:pic>
      <p:pic>
        <p:nvPicPr>
          <p:cNvPr id="270" name="Google Shape;270;p34"/>
          <p:cNvPicPr preferRelativeResize="0"/>
          <p:nvPr/>
        </p:nvPicPr>
        <p:blipFill>
          <a:blip r:embed="rId4">
            <a:alphaModFix/>
          </a:blip>
          <a:stretch>
            <a:fillRect/>
          </a:stretch>
        </p:blipFill>
        <p:spPr>
          <a:xfrm>
            <a:off x="6112900" y="2274825"/>
            <a:ext cx="2084200" cy="2084200"/>
          </a:xfrm>
          <a:prstGeom prst="rect">
            <a:avLst/>
          </a:prstGeom>
          <a:noFill/>
          <a:ln>
            <a:noFill/>
          </a:ln>
        </p:spPr>
      </p:pic>
      <p:sp>
        <p:nvSpPr>
          <p:cNvPr id="271" name="Google Shape;271;p34"/>
          <p:cNvSpPr/>
          <p:nvPr/>
        </p:nvSpPr>
        <p:spPr>
          <a:xfrm rot="770882">
            <a:off x="6916895" y="3105998"/>
            <a:ext cx="476215" cy="736035"/>
          </a:xfrm>
          <a:prstGeom prst="lightningBol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34"/>
          <p:cNvSpPr/>
          <p:nvPr/>
        </p:nvSpPr>
        <p:spPr>
          <a:xfrm>
            <a:off x="4417000" y="3334625"/>
            <a:ext cx="1392300" cy="519600"/>
          </a:xfrm>
          <a:prstGeom prst="leftRightArrow">
            <a:avLst>
              <a:gd fmla="val 54176"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4"/>
          <p:cNvSpPr txBox="1"/>
          <p:nvPr/>
        </p:nvSpPr>
        <p:spPr>
          <a:xfrm>
            <a:off x="4790650" y="2173783"/>
            <a:ext cx="797400" cy="12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0">
                <a:solidFill>
                  <a:srgbClr val="999999"/>
                </a:solidFill>
                <a:latin typeface="Roboto Black"/>
                <a:ea typeface="Roboto Black"/>
                <a:cs typeface="Roboto Black"/>
                <a:sym typeface="Roboto Black"/>
              </a:rPr>
              <a:t>?</a:t>
            </a:r>
            <a:endParaRPr sz="8000">
              <a:solidFill>
                <a:srgbClr val="999999"/>
              </a:solidFill>
              <a:latin typeface="Roboto Black"/>
              <a:ea typeface="Roboto Black"/>
              <a:cs typeface="Roboto Black"/>
              <a:sym typeface="Roboto Black"/>
            </a:endParaRPr>
          </a:p>
        </p:txBody>
      </p:sp>
      <p:pic>
        <p:nvPicPr>
          <p:cNvPr id="274" name="Google Shape;274;p34"/>
          <p:cNvPicPr preferRelativeResize="0"/>
          <p:nvPr/>
        </p:nvPicPr>
        <p:blipFill>
          <a:blip r:embed="rId5">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5"/>
          <p:cNvPicPr preferRelativeResize="0"/>
          <p:nvPr/>
        </p:nvPicPr>
        <p:blipFill>
          <a:blip r:embed="rId3">
            <a:alphaModFix/>
          </a:blip>
          <a:stretch>
            <a:fillRect/>
          </a:stretch>
        </p:blipFill>
        <p:spPr>
          <a:xfrm>
            <a:off x="417400" y="754800"/>
            <a:ext cx="6288199" cy="3412775"/>
          </a:xfrm>
          <a:prstGeom prst="rect">
            <a:avLst/>
          </a:prstGeom>
          <a:noFill/>
          <a:ln>
            <a:noFill/>
          </a:ln>
        </p:spPr>
      </p:pic>
      <p:sp>
        <p:nvSpPr>
          <p:cNvPr id="280" name="Google Shape;280;p35"/>
          <p:cNvSpPr txBox="1"/>
          <p:nvPr/>
        </p:nvSpPr>
        <p:spPr>
          <a:xfrm>
            <a:off x="295275" y="3648925"/>
            <a:ext cx="83460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latin typeface="Roboto"/>
              <a:ea typeface="Roboto"/>
              <a:cs typeface="Roboto"/>
              <a:sym typeface="Roboto"/>
            </a:endParaRPr>
          </a:p>
        </p:txBody>
      </p:sp>
      <p:sp>
        <p:nvSpPr>
          <p:cNvPr id="281" name="Google Shape;281;p35"/>
          <p:cNvSpPr txBox="1"/>
          <p:nvPr>
            <p:ph type="title"/>
          </p:nvPr>
        </p:nvSpPr>
        <p:spPr>
          <a:xfrm>
            <a:off x="0" y="4621275"/>
            <a:ext cx="9144000" cy="5223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1000">
                <a:latin typeface="Roboto Medium"/>
                <a:ea typeface="Roboto Medium"/>
                <a:cs typeface="Roboto Medium"/>
                <a:sym typeface="Roboto Medium"/>
              </a:rPr>
              <a:t>Westerhoff, U., Kurbach, K., Lienesch, F. &amp; Kurrat, M., 2016. Analysis of Lithium-Ion Battery Models Based on Electrochemical Impedance Spectroscopy. Energy Technology, 4(12), pp.1620-1630. Available at: https://doi.org/10.1002/ente.201600154.</a:t>
            </a:r>
            <a:endParaRPr sz="1000">
              <a:latin typeface="Roboto Medium"/>
              <a:ea typeface="Roboto Medium"/>
              <a:cs typeface="Roboto Medium"/>
              <a:sym typeface="Roboto Medium"/>
            </a:endParaRPr>
          </a:p>
          <a:p>
            <a:pPr indent="0" lvl="0" marL="0" rtl="0" algn="ctr">
              <a:spcBef>
                <a:spcPts val="0"/>
              </a:spcBef>
              <a:spcAft>
                <a:spcPts val="0"/>
              </a:spcAft>
              <a:buSzPts val="990"/>
              <a:buNone/>
            </a:pPr>
            <a:r>
              <a:t/>
            </a:r>
            <a:endParaRPr sz="1000">
              <a:latin typeface="Roboto Medium"/>
              <a:ea typeface="Roboto Medium"/>
              <a:cs typeface="Roboto Medium"/>
              <a:sym typeface="Roboto Medium"/>
            </a:endParaRPr>
          </a:p>
        </p:txBody>
      </p:sp>
      <p:pic>
        <p:nvPicPr>
          <p:cNvPr id="282" name="Google Shape;282;p35"/>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94413" y="595125"/>
            <a:ext cx="2503800" cy="1263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600"/>
              <a:t>Fitting a circuit to EIS</a:t>
            </a:r>
            <a:endParaRPr sz="2600"/>
          </a:p>
        </p:txBody>
      </p:sp>
      <p:pic>
        <p:nvPicPr>
          <p:cNvPr id="288" name="Google Shape;288;p36"/>
          <p:cNvPicPr preferRelativeResize="0"/>
          <p:nvPr/>
        </p:nvPicPr>
        <p:blipFill>
          <a:blip r:embed="rId3">
            <a:alphaModFix/>
          </a:blip>
          <a:stretch>
            <a:fillRect/>
          </a:stretch>
        </p:blipFill>
        <p:spPr>
          <a:xfrm>
            <a:off x="184600" y="1990425"/>
            <a:ext cx="2323425" cy="656625"/>
          </a:xfrm>
          <a:prstGeom prst="rect">
            <a:avLst/>
          </a:prstGeom>
          <a:noFill/>
          <a:ln cap="flat" cmpd="sng" w="38100">
            <a:solidFill>
              <a:srgbClr val="FF9900"/>
            </a:solidFill>
            <a:prstDash val="solid"/>
            <a:round/>
            <a:headEnd len="sm" w="sm" type="none"/>
            <a:tailEnd len="sm" w="sm" type="none"/>
          </a:ln>
        </p:spPr>
      </p:pic>
      <p:pic>
        <p:nvPicPr>
          <p:cNvPr id="289" name="Google Shape;289;p36"/>
          <p:cNvPicPr preferRelativeResize="0"/>
          <p:nvPr/>
        </p:nvPicPr>
        <p:blipFill>
          <a:blip r:embed="rId4">
            <a:alphaModFix/>
          </a:blip>
          <a:stretch>
            <a:fillRect/>
          </a:stretch>
        </p:blipFill>
        <p:spPr>
          <a:xfrm>
            <a:off x="184600" y="2779350"/>
            <a:ext cx="2323424" cy="661826"/>
          </a:xfrm>
          <a:prstGeom prst="rect">
            <a:avLst/>
          </a:prstGeom>
          <a:noFill/>
          <a:ln cap="flat" cmpd="sng" w="38100">
            <a:solidFill>
              <a:srgbClr val="4A86E8"/>
            </a:solidFill>
            <a:prstDash val="solid"/>
            <a:round/>
            <a:headEnd len="sm" w="sm" type="none"/>
            <a:tailEnd len="sm" w="sm" type="none"/>
          </a:ln>
        </p:spPr>
      </p:pic>
      <p:pic>
        <p:nvPicPr>
          <p:cNvPr id="290" name="Google Shape;290;p36"/>
          <p:cNvPicPr preferRelativeResize="0"/>
          <p:nvPr/>
        </p:nvPicPr>
        <p:blipFill>
          <a:blip r:embed="rId5">
            <a:alphaModFix/>
          </a:blip>
          <a:stretch>
            <a:fillRect/>
          </a:stretch>
        </p:blipFill>
        <p:spPr>
          <a:xfrm>
            <a:off x="184600" y="3573475"/>
            <a:ext cx="2323425" cy="752132"/>
          </a:xfrm>
          <a:prstGeom prst="rect">
            <a:avLst/>
          </a:prstGeom>
          <a:noFill/>
          <a:ln cap="flat" cmpd="sng" w="38100">
            <a:solidFill>
              <a:srgbClr val="398C15"/>
            </a:solidFill>
            <a:prstDash val="solid"/>
            <a:round/>
            <a:headEnd len="sm" w="sm" type="none"/>
            <a:tailEnd len="sm" w="sm" type="none"/>
          </a:ln>
        </p:spPr>
      </p:pic>
      <p:pic>
        <p:nvPicPr>
          <p:cNvPr id="291" name="Google Shape;291;p36"/>
          <p:cNvPicPr preferRelativeResize="0"/>
          <p:nvPr/>
        </p:nvPicPr>
        <p:blipFill>
          <a:blip r:embed="rId6">
            <a:alphaModFix/>
          </a:blip>
          <a:stretch>
            <a:fillRect/>
          </a:stretch>
        </p:blipFill>
        <p:spPr>
          <a:xfrm>
            <a:off x="2688375" y="548350"/>
            <a:ext cx="6270075" cy="4172923"/>
          </a:xfrm>
          <a:prstGeom prst="rect">
            <a:avLst/>
          </a:prstGeom>
          <a:noFill/>
          <a:ln>
            <a:noFill/>
          </a:ln>
        </p:spPr>
      </p:pic>
      <p:pic>
        <p:nvPicPr>
          <p:cNvPr id="292" name="Google Shape;292;p36"/>
          <p:cNvPicPr preferRelativeResize="0"/>
          <p:nvPr/>
        </p:nvPicPr>
        <p:blipFill>
          <a:blip r:embed="rId7">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6EB"/>
        </a:solidFill>
      </p:bgPr>
    </p:bg>
    <p:spTree>
      <p:nvGrpSpPr>
        <p:cNvPr id="296" name="Shape 296"/>
        <p:cNvGrpSpPr/>
        <p:nvPr/>
      </p:nvGrpSpPr>
      <p:grpSpPr>
        <a:xfrm>
          <a:off x="0" y="0"/>
          <a:ext cx="0" cy="0"/>
          <a:chOff x="0" y="0"/>
          <a:chExt cx="0" cy="0"/>
        </a:xfrm>
      </p:grpSpPr>
      <p:sp>
        <p:nvSpPr>
          <p:cNvPr id="297" name="Google Shape;297;p37"/>
          <p:cNvSpPr txBox="1"/>
          <p:nvPr>
            <p:ph type="title"/>
          </p:nvPr>
        </p:nvSpPr>
        <p:spPr>
          <a:xfrm>
            <a:off x="-297900" y="2735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2300">
                <a:solidFill>
                  <a:schemeClr val="lt1"/>
                </a:solidFill>
              </a:rPr>
              <a:t>How does this help LiFETIME reach their goal?</a:t>
            </a:r>
            <a:endParaRPr sz="2300">
              <a:solidFill>
                <a:schemeClr val="lt1"/>
              </a:solidFill>
            </a:endParaRPr>
          </a:p>
          <a:p>
            <a:pPr indent="0" lvl="0" marL="0" rtl="0" algn="l">
              <a:spcBef>
                <a:spcPts val="0"/>
              </a:spcBef>
              <a:spcAft>
                <a:spcPts val="0"/>
              </a:spcAft>
              <a:buNone/>
            </a:pPr>
            <a:r>
              <a:t/>
            </a:r>
            <a:endParaRPr>
              <a:solidFill>
                <a:schemeClr val="lt1"/>
              </a:solidFill>
            </a:endParaRPr>
          </a:p>
        </p:txBody>
      </p:sp>
      <p:grpSp>
        <p:nvGrpSpPr>
          <p:cNvPr id="298" name="Google Shape;298;p37"/>
          <p:cNvGrpSpPr/>
          <p:nvPr/>
        </p:nvGrpSpPr>
        <p:grpSpPr>
          <a:xfrm>
            <a:off x="301988" y="1233899"/>
            <a:ext cx="8540024" cy="3588575"/>
            <a:chOff x="301988" y="1072699"/>
            <a:chExt cx="8540024" cy="3588575"/>
          </a:xfrm>
        </p:grpSpPr>
        <p:pic>
          <p:nvPicPr>
            <p:cNvPr id="299" name="Google Shape;299;p37"/>
            <p:cNvPicPr preferRelativeResize="0"/>
            <p:nvPr/>
          </p:nvPicPr>
          <p:blipFill>
            <a:blip r:embed="rId3">
              <a:alphaModFix/>
            </a:blip>
            <a:stretch>
              <a:fillRect/>
            </a:stretch>
          </p:blipFill>
          <p:spPr>
            <a:xfrm>
              <a:off x="301988" y="1072699"/>
              <a:ext cx="8540024" cy="3588575"/>
            </a:xfrm>
            <a:prstGeom prst="rect">
              <a:avLst/>
            </a:prstGeom>
            <a:noFill/>
            <a:ln>
              <a:noFill/>
            </a:ln>
          </p:spPr>
        </p:pic>
        <p:pic>
          <p:nvPicPr>
            <p:cNvPr id="300" name="Google Shape;300;p37"/>
            <p:cNvPicPr preferRelativeResize="0"/>
            <p:nvPr/>
          </p:nvPicPr>
          <p:blipFill rotWithShape="1">
            <a:blip r:embed="rId3">
              <a:alphaModFix/>
            </a:blip>
            <a:srcRect b="9569" l="28645" r="46893" t="72031"/>
            <a:stretch/>
          </p:blipFill>
          <p:spPr>
            <a:xfrm>
              <a:off x="2965750" y="1179800"/>
              <a:ext cx="2089002" cy="660249"/>
            </a:xfrm>
            <a:prstGeom prst="rect">
              <a:avLst/>
            </a:prstGeom>
            <a:noFill/>
            <a:ln>
              <a:noFill/>
            </a:ln>
          </p:spPr>
        </p:pic>
      </p:grpSp>
      <p:sp>
        <p:nvSpPr>
          <p:cNvPr id="301" name="Google Shape;301;p37"/>
          <p:cNvSpPr txBox="1"/>
          <p:nvPr/>
        </p:nvSpPr>
        <p:spPr>
          <a:xfrm>
            <a:off x="2902425" y="2658750"/>
            <a:ext cx="2085900" cy="12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latin typeface="Roboto"/>
                <a:ea typeface="Roboto"/>
                <a:cs typeface="Roboto"/>
                <a:sym typeface="Roboto"/>
              </a:rPr>
              <a:t>Computer</a:t>
            </a:r>
            <a:r>
              <a:rPr b="1" lang="en-GB" sz="1500">
                <a:latin typeface="Roboto"/>
                <a:ea typeface="Roboto"/>
                <a:cs typeface="Roboto"/>
                <a:sym typeface="Roboto"/>
              </a:rPr>
              <a:t> simulation</a:t>
            </a:r>
            <a:endParaRPr b="1" sz="1500">
              <a:latin typeface="Roboto"/>
              <a:ea typeface="Roboto"/>
              <a:cs typeface="Roboto"/>
              <a:sym typeface="Roboto"/>
            </a:endParaRPr>
          </a:p>
        </p:txBody>
      </p:sp>
      <p:sp>
        <p:nvSpPr>
          <p:cNvPr id="302" name="Google Shape;302;p37"/>
          <p:cNvSpPr txBox="1"/>
          <p:nvPr/>
        </p:nvSpPr>
        <p:spPr>
          <a:xfrm>
            <a:off x="749900" y="945600"/>
            <a:ext cx="1721100" cy="7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latin typeface="Roboto"/>
                <a:ea typeface="Roboto"/>
                <a:cs typeface="Roboto"/>
                <a:sym typeface="Roboto"/>
              </a:rPr>
              <a:t>Collect EIS data from batteries</a:t>
            </a:r>
            <a:endParaRPr b="1" sz="1500">
              <a:latin typeface="Roboto"/>
              <a:ea typeface="Roboto"/>
              <a:cs typeface="Roboto"/>
              <a:sym typeface="Roboto"/>
            </a:endParaRPr>
          </a:p>
          <a:p>
            <a:pPr indent="0" lvl="0" marL="0" rtl="0" algn="ctr">
              <a:spcBef>
                <a:spcPts val="0"/>
              </a:spcBef>
              <a:spcAft>
                <a:spcPts val="0"/>
              </a:spcAft>
              <a:buNone/>
            </a:pPr>
            <a:r>
              <a:rPr b="1" lang="en-GB" sz="1500">
                <a:latin typeface="Roboto"/>
                <a:ea typeface="Roboto"/>
                <a:cs typeface="Roboto"/>
                <a:sym typeface="Roboto"/>
              </a:rPr>
              <a:t>10-15 minutes</a:t>
            </a:r>
            <a:endParaRPr b="1" sz="1500">
              <a:latin typeface="Roboto"/>
              <a:ea typeface="Roboto"/>
              <a:cs typeface="Roboto"/>
              <a:sym typeface="Roboto"/>
            </a:endParaRPr>
          </a:p>
        </p:txBody>
      </p:sp>
      <p:sp>
        <p:nvSpPr>
          <p:cNvPr id="303" name="Google Shape;303;p37"/>
          <p:cNvSpPr txBox="1"/>
          <p:nvPr/>
        </p:nvSpPr>
        <p:spPr>
          <a:xfrm>
            <a:off x="5353175" y="998675"/>
            <a:ext cx="2085900" cy="7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latin typeface="Roboto"/>
                <a:ea typeface="Roboto"/>
                <a:cs typeface="Roboto"/>
                <a:sym typeface="Roboto"/>
              </a:rPr>
              <a:t>Device outputs remaining capacity  </a:t>
            </a:r>
            <a:endParaRPr b="1" sz="1500">
              <a:latin typeface="Roboto"/>
              <a:ea typeface="Roboto"/>
              <a:cs typeface="Roboto"/>
              <a:sym typeface="Roboto"/>
            </a:endParaRPr>
          </a:p>
        </p:txBody>
      </p:sp>
      <p:pic>
        <p:nvPicPr>
          <p:cNvPr id="304" name="Google Shape;304;p37"/>
          <p:cNvPicPr preferRelativeResize="0"/>
          <p:nvPr/>
        </p:nvPicPr>
        <p:blipFill>
          <a:blip r:embed="rId4">
            <a:alphaModFix/>
          </a:blip>
          <a:stretch>
            <a:fillRect/>
          </a:stretch>
        </p:blipFill>
        <p:spPr>
          <a:xfrm>
            <a:off x="3139100" y="3158200"/>
            <a:ext cx="1500579" cy="765300"/>
          </a:xfrm>
          <a:prstGeom prst="rect">
            <a:avLst/>
          </a:prstGeom>
          <a:noFill/>
          <a:ln>
            <a:noFill/>
          </a:ln>
        </p:spPr>
      </p:pic>
      <p:pic>
        <p:nvPicPr>
          <p:cNvPr id="305" name="Google Shape;305;p37"/>
          <p:cNvPicPr preferRelativeResize="0"/>
          <p:nvPr/>
        </p:nvPicPr>
        <p:blipFill>
          <a:blip r:embed="rId5">
            <a:alphaModFix/>
          </a:blip>
          <a:stretch>
            <a:fillRect/>
          </a:stretch>
        </p:blipFill>
        <p:spPr>
          <a:xfrm>
            <a:off x="7347772" y="92250"/>
            <a:ext cx="1662900" cy="121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22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latin typeface="Roboto"/>
                <a:ea typeface="Roboto"/>
                <a:cs typeface="Roboto"/>
                <a:sym typeface="Roboto"/>
              </a:rPr>
              <a:t>Challenges of fitting circuit models</a:t>
            </a:r>
            <a:endParaRPr>
              <a:latin typeface="Roboto"/>
              <a:ea typeface="Roboto"/>
              <a:cs typeface="Roboto"/>
              <a:sym typeface="Roboto"/>
            </a:endParaRPr>
          </a:p>
        </p:txBody>
      </p:sp>
      <p:sp>
        <p:nvSpPr>
          <p:cNvPr id="311" name="Google Shape;311;p38"/>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2" name="Google Shape;312;p38"/>
          <p:cNvPicPr preferRelativeResize="0"/>
          <p:nvPr/>
        </p:nvPicPr>
        <p:blipFill>
          <a:blip r:embed="rId3">
            <a:alphaModFix/>
          </a:blip>
          <a:stretch>
            <a:fillRect/>
          </a:stretch>
        </p:blipFill>
        <p:spPr>
          <a:xfrm>
            <a:off x="4611425" y="1253638"/>
            <a:ext cx="4006625" cy="3191224"/>
          </a:xfrm>
          <a:prstGeom prst="rect">
            <a:avLst/>
          </a:prstGeom>
          <a:noFill/>
          <a:ln>
            <a:noFill/>
          </a:ln>
        </p:spPr>
      </p:pic>
      <p:pic>
        <p:nvPicPr>
          <p:cNvPr id="313" name="Google Shape;313;p38"/>
          <p:cNvPicPr preferRelativeResize="0"/>
          <p:nvPr/>
        </p:nvPicPr>
        <p:blipFill>
          <a:blip r:embed="rId4">
            <a:alphaModFix/>
          </a:blip>
          <a:stretch>
            <a:fillRect/>
          </a:stretch>
        </p:blipFill>
        <p:spPr>
          <a:xfrm>
            <a:off x="460600" y="1246315"/>
            <a:ext cx="4006625" cy="3169936"/>
          </a:xfrm>
          <a:prstGeom prst="rect">
            <a:avLst/>
          </a:prstGeom>
          <a:noFill/>
          <a:ln>
            <a:noFill/>
          </a:ln>
        </p:spPr>
      </p:pic>
      <p:pic>
        <p:nvPicPr>
          <p:cNvPr id="314" name="Google Shape;314;p38"/>
          <p:cNvPicPr preferRelativeResize="0"/>
          <p:nvPr/>
        </p:nvPicPr>
        <p:blipFill>
          <a:blip r:embed="rId5">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311700" y="341350"/>
            <a:ext cx="583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320">
                <a:latin typeface="Roboto"/>
                <a:ea typeface="Roboto"/>
                <a:cs typeface="Roboto"/>
                <a:sym typeface="Roboto"/>
              </a:rPr>
              <a:t>S</a:t>
            </a:r>
            <a:r>
              <a:rPr lang="en-GB" sz="2320">
                <a:latin typeface="Roboto"/>
                <a:ea typeface="Roboto"/>
                <a:cs typeface="Roboto"/>
                <a:sym typeface="Roboto"/>
              </a:rPr>
              <a:t>oftware packages for circuit fitting</a:t>
            </a:r>
            <a:endParaRPr sz="2320">
              <a:latin typeface="Roboto"/>
              <a:ea typeface="Roboto"/>
              <a:cs typeface="Roboto"/>
              <a:sym typeface="Roboto"/>
            </a:endParaRPr>
          </a:p>
        </p:txBody>
      </p:sp>
      <p:sp>
        <p:nvSpPr>
          <p:cNvPr id="320" name="Google Shape;320;p39"/>
          <p:cNvSpPr txBox="1"/>
          <p:nvPr>
            <p:ph idx="1" type="body"/>
          </p:nvPr>
        </p:nvSpPr>
        <p:spPr>
          <a:xfrm>
            <a:off x="512450" y="3080900"/>
            <a:ext cx="3370800" cy="85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3500">
                <a:latin typeface="Roboto Black"/>
                <a:ea typeface="Roboto Black"/>
                <a:cs typeface="Roboto Black"/>
                <a:sym typeface="Roboto Black"/>
              </a:rPr>
              <a:t>impedance.py</a:t>
            </a:r>
            <a:endParaRPr sz="3500">
              <a:latin typeface="Roboto Black"/>
              <a:ea typeface="Roboto Black"/>
              <a:cs typeface="Roboto Black"/>
              <a:sym typeface="Roboto Black"/>
            </a:endParaRPr>
          </a:p>
        </p:txBody>
      </p:sp>
      <p:pic>
        <p:nvPicPr>
          <p:cNvPr id="321" name="Google Shape;321;p39"/>
          <p:cNvPicPr preferRelativeResize="0"/>
          <p:nvPr/>
        </p:nvPicPr>
        <p:blipFill>
          <a:blip r:embed="rId3">
            <a:alphaModFix/>
          </a:blip>
          <a:stretch>
            <a:fillRect/>
          </a:stretch>
        </p:blipFill>
        <p:spPr>
          <a:xfrm>
            <a:off x="5040096" y="3280075"/>
            <a:ext cx="2649200" cy="1288800"/>
          </a:xfrm>
          <a:prstGeom prst="rect">
            <a:avLst/>
          </a:prstGeom>
          <a:noFill/>
          <a:ln>
            <a:noFill/>
          </a:ln>
        </p:spPr>
      </p:pic>
      <p:pic>
        <p:nvPicPr>
          <p:cNvPr id="322" name="Google Shape;322;p39"/>
          <p:cNvPicPr preferRelativeResize="0"/>
          <p:nvPr/>
        </p:nvPicPr>
        <p:blipFill rotWithShape="1">
          <a:blip r:embed="rId4">
            <a:alphaModFix/>
          </a:blip>
          <a:srcRect b="0" l="43499" r="0" t="0"/>
          <a:stretch/>
        </p:blipFill>
        <p:spPr>
          <a:xfrm>
            <a:off x="4267200" y="1380375"/>
            <a:ext cx="1875700" cy="1319050"/>
          </a:xfrm>
          <a:prstGeom prst="rect">
            <a:avLst/>
          </a:prstGeom>
          <a:noFill/>
          <a:ln>
            <a:noFill/>
          </a:ln>
        </p:spPr>
      </p:pic>
      <p:pic>
        <p:nvPicPr>
          <p:cNvPr id="323" name="Google Shape;323;p39"/>
          <p:cNvPicPr preferRelativeResize="0"/>
          <p:nvPr/>
        </p:nvPicPr>
        <p:blipFill rotWithShape="1">
          <a:blip r:embed="rId5">
            <a:alphaModFix/>
          </a:blip>
          <a:srcRect b="0" l="0" r="55130" t="0"/>
          <a:stretch/>
        </p:blipFill>
        <p:spPr>
          <a:xfrm>
            <a:off x="2817151" y="1380375"/>
            <a:ext cx="1489601" cy="1319050"/>
          </a:xfrm>
          <a:prstGeom prst="rect">
            <a:avLst/>
          </a:prstGeom>
          <a:noFill/>
          <a:ln>
            <a:noFill/>
          </a:ln>
        </p:spPr>
      </p:pic>
      <p:pic>
        <p:nvPicPr>
          <p:cNvPr id="324" name="Google Shape;324;p39"/>
          <p:cNvPicPr preferRelativeResize="0"/>
          <p:nvPr/>
        </p:nvPicPr>
        <p:blipFill>
          <a:blip r:embed="rId6">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0"/>
          <p:cNvSpPr txBox="1"/>
          <p:nvPr>
            <p:ph type="title"/>
          </p:nvPr>
        </p:nvSpPr>
        <p:spPr>
          <a:xfrm>
            <a:off x="-602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320">
                <a:latin typeface="Roboto"/>
                <a:ea typeface="Roboto"/>
                <a:cs typeface="Roboto"/>
                <a:sym typeface="Roboto"/>
              </a:rPr>
              <a:t>Impedance.py</a:t>
            </a:r>
            <a:endParaRPr sz="2320">
              <a:latin typeface="Roboto"/>
              <a:ea typeface="Roboto"/>
              <a:cs typeface="Roboto"/>
              <a:sym typeface="Roboto"/>
            </a:endParaRPr>
          </a:p>
        </p:txBody>
      </p:sp>
      <p:pic>
        <p:nvPicPr>
          <p:cNvPr id="330" name="Google Shape;330;p40"/>
          <p:cNvPicPr preferRelativeResize="0"/>
          <p:nvPr/>
        </p:nvPicPr>
        <p:blipFill>
          <a:blip r:embed="rId3">
            <a:alphaModFix/>
          </a:blip>
          <a:stretch>
            <a:fillRect/>
          </a:stretch>
        </p:blipFill>
        <p:spPr>
          <a:xfrm>
            <a:off x="786000" y="941525"/>
            <a:ext cx="5743206" cy="3897176"/>
          </a:xfrm>
          <a:prstGeom prst="rect">
            <a:avLst/>
          </a:prstGeom>
          <a:noFill/>
          <a:ln>
            <a:noFill/>
          </a:ln>
        </p:spPr>
      </p:pic>
      <p:pic>
        <p:nvPicPr>
          <p:cNvPr id="331" name="Google Shape;331;p40"/>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1"/>
          <p:cNvSpPr txBox="1"/>
          <p:nvPr>
            <p:ph type="title"/>
          </p:nvPr>
        </p:nvSpPr>
        <p:spPr>
          <a:xfrm>
            <a:off x="-5265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320">
                <a:latin typeface="Roboto"/>
                <a:ea typeface="Roboto"/>
                <a:cs typeface="Roboto"/>
                <a:sym typeface="Roboto"/>
              </a:rPr>
              <a:t>Scipy.optimize</a:t>
            </a:r>
            <a:endParaRPr sz="2320">
              <a:latin typeface="Roboto"/>
              <a:ea typeface="Roboto"/>
              <a:cs typeface="Roboto"/>
              <a:sym typeface="Roboto"/>
            </a:endParaRPr>
          </a:p>
        </p:txBody>
      </p:sp>
      <p:pic>
        <p:nvPicPr>
          <p:cNvPr id="337" name="Google Shape;337;p41"/>
          <p:cNvPicPr preferRelativeResize="0"/>
          <p:nvPr/>
        </p:nvPicPr>
        <p:blipFill>
          <a:blip r:embed="rId3">
            <a:alphaModFix/>
          </a:blip>
          <a:stretch>
            <a:fillRect/>
          </a:stretch>
        </p:blipFill>
        <p:spPr>
          <a:xfrm>
            <a:off x="876738" y="1084683"/>
            <a:ext cx="5714124" cy="3584450"/>
          </a:xfrm>
          <a:prstGeom prst="rect">
            <a:avLst/>
          </a:prstGeom>
          <a:noFill/>
          <a:ln>
            <a:noFill/>
          </a:ln>
        </p:spPr>
      </p:pic>
      <p:pic>
        <p:nvPicPr>
          <p:cNvPr id="338" name="Google Shape;338;p41"/>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0" y="4693925"/>
            <a:ext cx="9144000" cy="4497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1200">
                <a:latin typeface="Roboto Medium"/>
                <a:ea typeface="Roboto Medium"/>
                <a:cs typeface="Roboto Medium"/>
                <a:sym typeface="Roboto Medium"/>
              </a:rPr>
              <a:t>The iOS family pile (2015) - Blake Patterson via flickr. Licenced under Creative Commons By 2.0 Deed</a:t>
            </a:r>
            <a:endParaRPr sz="1200">
              <a:latin typeface="Roboto Medium"/>
              <a:ea typeface="Roboto Medium"/>
              <a:cs typeface="Roboto Medium"/>
              <a:sym typeface="Roboto Medium"/>
            </a:endParaRPr>
          </a:p>
        </p:txBody>
      </p:sp>
      <p:sp>
        <p:nvSpPr>
          <p:cNvPr id="72" name="Google Shape;72;p15"/>
          <p:cNvSpPr/>
          <p:nvPr/>
        </p:nvSpPr>
        <p:spPr>
          <a:xfrm>
            <a:off x="519550" y="3949875"/>
            <a:ext cx="1524000" cy="449700"/>
          </a:xfrm>
          <a:prstGeom prst="roundRect">
            <a:avLst>
              <a:gd fmla="val 16667" name="adj"/>
            </a:avLst>
          </a:prstGeom>
          <a:solidFill>
            <a:srgbClr val="6CB56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Phones</a:t>
            </a:r>
            <a:endParaRPr b="1">
              <a:latin typeface="Roboto"/>
              <a:ea typeface="Roboto"/>
              <a:cs typeface="Roboto"/>
              <a:sym typeface="Roboto"/>
            </a:endParaRPr>
          </a:p>
        </p:txBody>
      </p:sp>
      <p:sp>
        <p:nvSpPr>
          <p:cNvPr id="73" name="Google Shape;73;p15"/>
          <p:cNvSpPr/>
          <p:nvPr/>
        </p:nvSpPr>
        <p:spPr>
          <a:xfrm>
            <a:off x="2524000" y="3949875"/>
            <a:ext cx="1524000" cy="449700"/>
          </a:xfrm>
          <a:prstGeom prst="roundRect">
            <a:avLst>
              <a:gd fmla="val 16667" name="adj"/>
            </a:avLst>
          </a:prstGeom>
          <a:solidFill>
            <a:srgbClr val="6CB56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Laptops</a:t>
            </a:r>
            <a:endParaRPr b="1">
              <a:latin typeface="Roboto"/>
              <a:ea typeface="Roboto"/>
              <a:cs typeface="Roboto"/>
              <a:sym typeface="Roboto"/>
            </a:endParaRPr>
          </a:p>
        </p:txBody>
      </p:sp>
      <p:sp>
        <p:nvSpPr>
          <p:cNvPr id="74" name="Google Shape;74;p15"/>
          <p:cNvSpPr/>
          <p:nvPr/>
        </p:nvSpPr>
        <p:spPr>
          <a:xfrm>
            <a:off x="4528450" y="3949875"/>
            <a:ext cx="1524000" cy="449700"/>
          </a:xfrm>
          <a:prstGeom prst="roundRect">
            <a:avLst>
              <a:gd fmla="val 16667" name="adj"/>
            </a:avLst>
          </a:prstGeom>
          <a:solidFill>
            <a:srgbClr val="6CB56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Tablets</a:t>
            </a:r>
            <a:endParaRPr b="1">
              <a:latin typeface="Roboto"/>
              <a:ea typeface="Roboto"/>
              <a:cs typeface="Roboto"/>
              <a:sym typeface="Roboto"/>
            </a:endParaRPr>
          </a:p>
        </p:txBody>
      </p:sp>
      <p:sp>
        <p:nvSpPr>
          <p:cNvPr id="75" name="Google Shape;75;p15"/>
          <p:cNvSpPr/>
          <p:nvPr/>
        </p:nvSpPr>
        <p:spPr>
          <a:xfrm>
            <a:off x="6532900" y="3949875"/>
            <a:ext cx="1524000" cy="449700"/>
          </a:xfrm>
          <a:prstGeom prst="roundRect">
            <a:avLst>
              <a:gd fmla="val 16667" name="adj"/>
            </a:avLst>
          </a:prstGeom>
          <a:solidFill>
            <a:srgbClr val="6CB56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Smart Devices</a:t>
            </a:r>
            <a:endParaRPr b="1">
              <a:latin typeface="Roboto"/>
              <a:ea typeface="Roboto"/>
              <a:cs typeface="Roboto"/>
              <a:sym typeface="Roboto"/>
            </a:endParaRPr>
          </a:p>
        </p:txBody>
      </p:sp>
      <p:cxnSp>
        <p:nvCxnSpPr>
          <p:cNvPr id="76" name="Google Shape;76;p15"/>
          <p:cNvCxnSpPr>
            <a:stCxn id="72" idx="3"/>
            <a:endCxn id="73" idx="1"/>
          </p:cNvCxnSpPr>
          <p:nvPr/>
        </p:nvCxnSpPr>
        <p:spPr>
          <a:xfrm>
            <a:off x="2043550" y="4174725"/>
            <a:ext cx="480600" cy="0"/>
          </a:xfrm>
          <a:prstGeom prst="straightConnector1">
            <a:avLst/>
          </a:prstGeom>
          <a:noFill/>
          <a:ln cap="flat" cmpd="sng" w="38100">
            <a:solidFill>
              <a:schemeClr val="dk2"/>
            </a:solidFill>
            <a:prstDash val="solid"/>
            <a:round/>
            <a:headEnd len="med" w="med" type="none"/>
            <a:tailEnd len="med" w="med" type="triangle"/>
          </a:ln>
        </p:spPr>
      </p:cxnSp>
      <p:cxnSp>
        <p:nvCxnSpPr>
          <p:cNvPr id="77" name="Google Shape;77;p15"/>
          <p:cNvCxnSpPr>
            <a:stCxn id="73" idx="3"/>
            <a:endCxn id="74" idx="1"/>
          </p:cNvCxnSpPr>
          <p:nvPr/>
        </p:nvCxnSpPr>
        <p:spPr>
          <a:xfrm>
            <a:off x="4048000" y="4174725"/>
            <a:ext cx="480600" cy="0"/>
          </a:xfrm>
          <a:prstGeom prst="straightConnector1">
            <a:avLst/>
          </a:prstGeom>
          <a:noFill/>
          <a:ln cap="flat" cmpd="sng" w="38100">
            <a:solidFill>
              <a:schemeClr val="dk2"/>
            </a:solidFill>
            <a:prstDash val="solid"/>
            <a:round/>
            <a:headEnd len="med" w="med" type="none"/>
            <a:tailEnd len="med" w="med" type="triangle"/>
          </a:ln>
        </p:spPr>
      </p:cxnSp>
      <p:cxnSp>
        <p:nvCxnSpPr>
          <p:cNvPr id="78" name="Google Shape;78;p15"/>
          <p:cNvCxnSpPr>
            <a:stCxn id="74" idx="3"/>
            <a:endCxn id="75" idx="1"/>
          </p:cNvCxnSpPr>
          <p:nvPr/>
        </p:nvCxnSpPr>
        <p:spPr>
          <a:xfrm>
            <a:off x="6052450" y="4174725"/>
            <a:ext cx="480600" cy="0"/>
          </a:xfrm>
          <a:prstGeom prst="straightConnector1">
            <a:avLst/>
          </a:prstGeom>
          <a:noFill/>
          <a:ln cap="flat" cmpd="sng" w="38100">
            <a:solidFill>
              <a:schemeClr val="dk2"/>
            </a:solidFill>
            <a:prstDash val="solid"/>
            <a:round/>
            <a:headEnd len="med" w="med" type="none"/>
            <a:tailEnd len="med" w="med" type="triangle"/>
          </a:ln>
        </p:spPr>
      </p:cxnSp>
      <p:pic>
        <p:nvPicPr>
          <p:cNvPr id="79" name="Google Shape;79;p15"/>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txBox="1"/>
          <p:nvPr>
            <p:ph type="title"/>
          </p:nvPr>
        </p:nvSpPr>
        <p:spPr>
          <a:xfrm>
            <a:off x="-7551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320">
                <a:latin typeface="Roboto"/>
                <a:ea typeface="Roboto"/>
                <a:cs typeface="Roboto"/>
                <a:sym typeface="Roboto"/>
              </a:rPr>
              <a:t>Scipy.optimise.curve_fit with KDE</a:t>
            </a:r>
            <a:endParaRPr sz="2320">
              <a:latin typeface="Roboto"/>
              <a:ea typeface="Roboto"/>
              <a:cs typeface="Roboto"/>
              <a:sym typeface="Roboto"/>
            </a:endParaRPr>
          </a:p>
        </p:txBody>
      </p:sp>
      <p:pic>
        <p:nvPicPr>
          <p:cNvPr id="344" name="Google Shape;344;p42"/>
          <p:cNvPicPr preferRelativeResize="0"/>
          <p:nvPr/>
        </p:nvPicPr>
        <p:blipFill>
          <a:blip r:embed="rId3">
            <a:alphaModFix/>
          </a:blip>
          <a:stretch>
            <a:fillRect/>
          </a:stretch>
        </p:blipFill>
        <p:spPr>
          <a:xfrm>
            <a:off x="465175" y="1014200"/>
            <a:ext cx="6212682" cy="3897175"/>
          </a:xfrm>
          <a:prstGeom prst="rect">
            <a:avLst/>
          </a:prstGeom>
          <a:noFill/>
          <a:ln>
            <a:noFill/>
          </a:ln>
        </p:spPr>
      </p:pic>
      <p:sp>
        <p:nvSpPr>
          <p:cNvPr id="345" name="Google Shape;345;p42"/>
          <p:cNvSpPr/>
          <p:nvPr/>
        </p:nvSpPr>
        <p:spPr>
          <a:xfrm rot="1397733">
            <a:off x="776426" y="3669063"/>
            <a:ext cx="1117393" cy="216454"/>
          </a:xfrm>
          <a:prstGeom prst="rightArrow">
            <a:avLst>
              <a:gd fmla="val 39541" name="adj1"/>
              <a:gd fmla="val 57996" name="adj2"/>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6" name="Google Shape;346;p42"/>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6EB"/>
        </a:solidFill>
      </p:bgPr>
    </p:bg>
    <p:spTree>
      <p:nvGrpSpPr>
        <p:cNvPr id="350" name="Shape 350"/>
        <p:cNvGrpSpPr/>
        <p:nvPr/>
      </p:nvGrpSpPr>
      <p:grpSpPr>
        <a:xfrm>
          <a:off x="0" y="0"/>
          <a:ext cx="0" cy="0"/>
          <a:chOff x="0" y="0"/>
          <a:chExt cx="0" cy="0"/>
        </a:xfrm>
      </p:grpSpPr>
      <p:grpSp>
        <p:nvGrpSpPr>
          <p:cNvPr id="351" name="Google Shape;351;p43"/>
          <p:cNvGrpSpPr/>
          <p:nvPr/>
        </p:nvGrpSpPr>
        <p:grpSpPr>
          <a:xfrm>
            <a:off x="301988" y="1233899"/>
            <a:ext cx="8540024" cy="3588575"/>
            <a:chOff x="301988" y="1072699"/>
            <a:chExt cx="8540024" cy="3588575"/>
          </a:xfrm>
        </p:grpSpPr>
        <p:pic>
          <p:nvPicPr>
            <p:cNvPr id="352" name="Google Shape;352;p43"/>
            <p:cNvPicPr preferRelativeResize="0"/>
            <p:nvPr/>
          </p:nvPicPr>
          <p:blipFill>
            <a:blip r:embed="rId3">
              <a:alphaModFix/>
            </a:blip>
            <a:stretch>
              <a:fillRect/>
            </a:stretch>
          </p:blipFill>
          <p:spPr>
            <a:xfrm>
              <a:off x="301988" y="1072699"/>
              <a:ext cx="8540024" cy="3588575"/>
            </a:xfrm>
            <a:prstGeom prst="rect">
              <a:avLst/>
            </a:prstGeom>
            <a:noFill/>
            <a:ln>
              <a:noFill/>
            </a:ln>
          </p:spPr>
        </p:pic>
        <p:pic>
          <p:nvPicPr>
            <p:cNvPr id="353" name="Google Shape;353;p43"/>
            <p:cNvPicPr preferRelativeResize="0"/>
            <p:nvPr/>
          </p:nvPicPr>
          <p:blipFill rotWithShape="1">
            <a:blip r:embed="rId3">
              <a:alphaModFix/>
            </a:blip>
            <a:srcRect b="9569" l="28645" r="46893" t="72031"/>
            <a:stretch/>
          </p:blipFill>
          <p:spPr>
            <a:xfrm>
              <a:off x="2965750" y="1179800"/>
              <a:ext cx="2089002" cy="660249"/>
            </a:xfrm>
            <a:prstGeom prst="rect">
              <a:avLst/>
            </a:prstGeom>
            <a:noFill/>
            <a:ln>
              <a:noFill/>
            </a:ln>
          </p:spPr>
        </p:pic>
      </p:grpSp>
      <p:sp>
        <p:nvSpPr>
          <p:cNvPr id="354" name="Google Shape;35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Summary</a:t>
            </a:r>
            <a:endParaRPr>
              <a:solidFill>
                <a:schemeClr val="lt1"/>
              </a:solidFill>
            </a:endParaRPr>
          </a:p>
        </p:txBody>
      </p:sp>
      <p:sp>
        <p:nvSpPr>
          <p:cNvPr id="355" name="Google Shape;355;p43"/>
          <p:cNvSpPr txBox="1"/>
          <p:nvPr/>
        </p:nvSpPr>
        <p:spPr>
          <a:xfrm>
            <a:off x="3487650" y="534825"/>
            <a:ext cx="2549700" cy="8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latin typeface="Roboto"/>
                <a:ea typeface="Roboto"/>
                <a:cs typeface="Roboto"/>
                <a:sym typeface="Roboto"/>
              </a:rPr>
              <a:t>Capacity analysis</a:t>
            </a:r>
            <a:endParaRPr b="1" sz="1500">
              <a:latin typeface="Roboto"/>
              <a:ea typeface="Roboto"/>
              <a:cs typeface="Roboto"/>
              <a:sym typeface="Roboto"/>
            </a:endParaRPr>
          </a:p>
          <a:p>
            <a:pPr indent="0" lvl="0" marL="0" rtl="0" algn="ctr">
              <a:spcBef>
                <a:spcPts val="0"/>
              </a:spcBef>
              <a:spcAft>
                <a:spcPts val="0"/>
              </a:spcAft>
              <a:buNone/>
            </a:pPr>
            <a:r>
              <a:rPr b="1" lang="en-GB" sz="1500">
                <a:latin typeface="Roboto"/>
                <a:ea typeface="Roboto"/>
                <a:cs typeface="Roboto"/>
                <a:sym typeface="Roboto"/>
              </a:rPr>
              <a:t>EIS testing</a:t>
            </a:r>
            <a:endParaRPr b="1" sz="1500">
              <a:latin typeface="Roboto"/>
              <a:ea typeface="Roboto"/>
              <a:cs typeface="Roboto"/>
              <a:sym typeface="Roboto"/>
            </a:endParaRPr>
          </a:p>
          <a:p>
            <a:pPr indent="0" lvl="0" marL="0" rtl="0" algn="ctr">
              <a:spcBef>
                <a:spcPts val="0"/>
              </a:spcBef>
              <a:spcAft>
                <a:spcPts val="0"/>
              </a:spcAft>
              <a:buNone/>
            </a:pPr>
            <a:r>
              <a:rPr b="1" lang="en-GB" sz="1500">
                <a:latin typeface="Roboto"/>
                <a:ea typeface="Roboto"/>
                <a:cs typeface="Roboto"/>
                <a:sym typeface="Roboto"/>
              </a:rPr>
              <a:t>Fitting to a circuit model</a:t>
            </a:r>
            <a:endParaRPr b="1" sz="1500">
              <a:latin typeface="Roboto"/>
              <a:ea typeface="Roboto"/>
              <a:cs typeface="Roboto"/>
              <a:sym typeface="Roboto"/>
            </a:endParaRPr>
          </a:p>
        </p:txBody>
      </p:sp>
      <p:pic>
        <p:nvPicPr>
          <p:cNvPr id="356" name="Google Shape;356;p43"/>
          <p:cNvPicPr preferRelativeResize="0"/>
          <p:nvPr/>
        </p:nvPicPr>
        <p:blipFill>
          <a:blip r:embed="rId4">
            <a:alphaModFix/>
          </a:blip>
          <a:stretch>
            <a:fillRect/>
          </a:stretch>
        </p:blipFill>
        <p:spPr>
          <a:xfrm rot="4862724">
            <a:off x="2815048" y="1035421"/>
            <a:ext cx="1020155" cy="912356"/>
          </a:xfrm>
          <a:prstGeom prst="rect">
            <a:avLst/>
          </a:prstGeom>
          <a:noFill/>
          <a:ln>
            <a:noFill/>
          </a:ln>
        </p:spPr>
      </p:pic>
      <p:pic>
        <p:nvPicPr>
          <p:cNvPr id="357" name="Google Shape;357;p43"/>
          <p:cNvPicPr preferRelativeResize="0"/>
          <p:nvPr/>
        </p:nvPicPr>
        <p:blipFill>
          <a:blip r:embed="rId5">
            <a:alphaModFix/>
          </a:blip>
          <a:stretch>
            <a:fillRect/>
          </a:stretch>
        </p:blipFill>
        <p:spPr>
          <a:xfrm>
            <a:off x="6918150" y="92250"/>
            <a:ext cx="2092500" cy="1524000"/>
          </a:xfrm>
          <a:prstGeom prst="rect">
            <a:avLst/>
          </a:prstGeom>
          <a:noFill/>
          <a:ln>
            <a:noFill/>
          </a:ln>
        </p:spPr>
      </p:pic>
      <p:pic>
        <p:nvPicPr>
          <p:cNvPr id="358" name="Google Shape;358;p43"/>
          <p:cNvPicPr preferRelativeResize="0"/>
          <p:nvPr/>
        </p:nvPicPr>
        <p:blipFill>
          <a:blip r:embed="rId5">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4"/>
          <p:cNvSpPr txBox="1"/>
          <p:nvPr>
            <p:ph type="title"/>
          </p:nvPr>
        </p:nvSpPr>
        <p:spPr>
          <a:xfrm>
            <a:off x="311700" y="148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364" name="Google Shape;364;p44"/>
          <p:cNvSpPr txBox="1"/>
          <p:nvPr>
            <p:ph idx="1" type="body"/>
          </p:nvPr>
        </p:nvSpPr>
        <p:spPr>
          <a:xfrm>
            <a:off x="311700" y="720825"/>
            <a:ext cx="8520600" cy="3958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GB" sz="1000"/>
              <a:t>Slides 4,5:</a:t>
            </a:r>
            <a:endParaRPr sz="1000"/>
          </a:p>
          <a:p>
            <a:pPr indent="-292100" lvl="1" marL="914400" rtl="0" algn="l">
              <a:spcBef>
                <a:spcPts val="0"/>
              </a:spcBef>
              <a:spcAft>
                <a:spcPts val="0"/>
              </a:spcAft>
              <a:buSzPts val="1000"/>
              <a:buChar char="-"/>
            </a:pPr>
            <a:r>
              <a:rPr lang="en-GB" sz="1000"/>
              <a:t>Brown M, Hilton M., Crosette S. et Al (2021). Cutting Lithium-Ion Battery Fires in the Waste Industry, Eunomia </a:t>
            </a:r>
            <a:r>
              <a:rPr lang="en-GB" sz="1000" u="sng">
                <a:solidFill>
                  <a:schemeClr val="hlink"/>
                </a:solidFill>
                <a:hlinkClick r:id="rId3"/>
              </a:rPr>
              <a:t>[Link]</a:t>
            </a:r>
            <a:endParaRPr sz="1000"/>
          </a:p>
          <a:p>
            <a:pPr indent="-292100" lvl="1" marL="914400" rtl="0" algn="l">
              <a:spcBef>
                <a:spcPts val="0"/>
              </a:spcBef>
              <a:spcAft>
                <a:spcPts val="0"/>
              </a:spcAft>
              <a:buSzPts val="1000"/>
              <a:buChar char="-"/>
            </a:pPr>
            <a:r>
              <a:rPr lang="en-GB" sz="1000"/>
              <a:t>United Nations Institute for Training and Research. (2024). Leading countries based on electronic waste generation worldwide in 2022 (in 1,000 metric tons) [Graph]. In Statista. Retrieved June 06, 2024 </a:t>
            </a:r>
            <a:r>
              <a:rPr lang="en-GB" sz="1000" u="sng">
                <a:solidFill>
                  <a:schemeClr val="hlink"/>
                </a:solidFill>
                <a:hlinkClick r:id="rId4"/>
              </a:rPr>
              <a:t>[Link]</a:t>
            </a:r>
            <a:endParaRPr sz="1000"/>
          </a:p>
          <a:p>
            <a:pPr indent="-292100" lvl="1" marL="914400" rtl="0" algn="l">
              <a:spcBef>
                <a:spcPts val="0"/>
              </a:spcBef>
              <a:spcAft>
                <a:spcPts val="0"/>
              </a:spcAft>
              <a:buSzPts val="1000"/>
              <a:buChar char="-"/>
            </a:pPr>
            <a:r>
              <a:rPr lang="en-GB" sz="1000"/>
              <a:t>Slide 9: United Nations. "The 17 Goals." United Nations Sustainable Development. </a:t>
            </a:r>
            <a:r>
              <a:rPr lang="en-GB" sz="1000" u="sng">
                <a:solidFill>
                  <a:schemeClr val="accent5"/>
                </a:solidFill>
                <a:hlinkClick r:id="rId5">
                  <a:extLst>
                    <a:ext uri="{A12FA001-AC4F-418D-AE19-62706E023703}">
                      <ahyp:hlinkClr val="tx"/>
                    </a:ext>
                  </a:extLst>
                </a:hlinkClick>
              </a:rPr>
              <a:t>https://sdgs.un.org/goals</a:t>
            </a:r>
            <a:r>
              <a:rPr lang="en-GB" sz="1000"/>
              <a:t>. Accessed May 2023.</a:t>
            </a:r>
            <a:endParaRPr sz="1000"/>
          </a:p>
          <a:p>
            <a:pPr indent="-292100" lvl="0" marL="457200" rtl="0" algn="l">
              <a:spcBef>
                <a:spcPts val="0"/>
              </a:spcBef>
              <a:spcAft>
                <a:spcPts val="0"/>
              </a:spcAft>
              <a:buSzPts val="1000"/>
              <a:buChar char="-"/>
            </a:pPr>
            <a:r>
              <a:rPr lang="en-GB" sz="1000"/>
              <a:t>Slides 14-16:</a:t>
            </a:r>
            <a:endParaRPr sz="1000"/>
          </a:p>
          <a:p>
            <a:pPr indent="-292100" lvl="1" marL="914400" rtl="0" algn="l">
              <a:spcBef>
                <a:spcPts val="0"/>
              </a:spcBef>
              <a:spcAft>
                <a:spcPts val="0"/>
              </a:spcAft>
              <a:buSzPts val="1000"/>
              <a:buChar char="-"/>
            </a:pPr>
            <a:r>
              <a:rPr lang="en-GB" sz="1000"/>
              <a:t>Danae, Lithium Iron Phosphate vs Lithium Cobalt Oxide (2020), Grepow </a:t>
            </a:r>
            <a:r>
              <a:rPr lang="en-GB" sz="1000" u="sng">
                <a:solidFill>
                  <a:schemeClr val="hlink"/>
                </a:solidFill>
                <a:hlinkClick r:id="rId6"/>
              </a:rPr>
              <a:t>[Link]</a:t>
            </a:r>
            <a:endParaRPr sz="1000"/>
          </a:p>
          <a:p>
            <a:pPr indent="-292100" lvl="1" marL="914400" rtl="0" algn="l">
              <a:spcBef>
                <a:spcPts val="0"/>
              </a:spcBef>
              <a:spcAft>
                <a:spcPts val="0"/>
              </a:spcAft>
              <a:buSzPts val="1000"/>
              <a:buChar char="-"/>
            </a:pPr>
            <a:r>
              <a:rPr lang="en-GB" sz="1000"/>
              <a:t>Chandan, P., Chang, CC., Yeh, KW. et al. Voltage fade mitigation in the cationic dominant lithium-rich NCM cathode. Commun Chem 2, 120 (2019). </a:t>
            </a:r>
            <a:r>
              <a:rPr lang="en-GB" sz="1000" u="sng">
                <a:solidFill>
                  <a:schemeClr val="hlink"/>
                </a:solidFill>
                <a:hlinkClick r:id="rId7"/>
              </a:rPr>
              <a:t>https://doi.org/10.1038/s42004-019-0223-3</a:t>
            </a:r>
            <a:endParaRPr sz="1000"/>
          </a:p>
          <a:p>
            <a:pPr indent="-292100" lvl="0" marL="457200" rtl="0" algn="l">
              <a:spcBef>
                <a:spcPts val="0"/>
              </a:spcBef>
              <a:spcAft>
                <a:spcPts val="0"/>
              </a:spcAft>
              <a:buSzPts val="1000"/>
              <a:buChar char="-"/>
            </a:pPr>
            <a:r>
              <a:rPr lang="en-GB" sz="1000"/>
              <a:t>Slide 17:</a:t>
            </a:r>
            <a:endParaRPr sz="1000"/>
          </a:p>
          <a:p>
            <a:pPr indent="-292100" lvl="1" marL="914400" rtl="0" algn="l">
              <a:spcBef>
                <a:spcPts val="0"/>
              </a:spcBef>
              <a:spcAft>
                <a:spcPts val="0"/>
              </a:spcAft>
              <a:buSzPts val="1000"/>
              <a:buChar char="-"/>
            </a:pPr>
            <a:r>
              <a:rPr lang="en-GB" sz="1000"/>
              <a:t>Edge, Jacqueline &amp; O'Kane et Al.. (2021). Lithium Ion Battery Degradation: What you need to know. Physical Chemistry Chemical Physics. 23. 10.1039/D1CP00359C</a:t>
            </a:r>
            <a:endParaRPr sz="1000"/>
          </a:p>
          <a:p>
            <a:pPr indent="-292100" lvl="1" marL="914400" rtl="0" algn="l">
              <a:spcBef>
                <a:spcPts val="0"/>
              </a:spcBef>
              <a:spcAft>
                <a:spcPts val="0"/>
              </a:spcAft>
              <a:buSzPts val="1000"/>
              <a:buChar char="-"/>
            </a:pPr>
            <a:r>
              <a:rPr lang="en-GB" sz="1000"/>
              <a:t>Zhang, Han, et al. "BatteryML: An Open-source platform for Machine Learning on Battery Degradation." arXiv preprint arXiv:2310.14714 (2023).</a:t>
            </a:r>
            <a:endParaRPr sz="1000"/>
          </a:p>
          <a:p>
            <a:pPr indent="-292100" lvl="0" marL="457200" rtl="0" algn="l">
              <a:spcBef>
                <a:spcPts val="0"/>
              </a:spcBef>
              <a:spcAft>
                <a:spcPts val="0"/>
              </a:spcAft>
              <a:buSzPts val="1000"/>
              <a:buChar char="-"/>
            </a:pPr>
            <a:r>
              <a:rPr lang="en-GB" sz="1000"/>
              <a:t>Slides 18-23: </a:t>
            </a:r>
            <a:endParaRPr sz="1000"/>
          </a:p>
          <a:p>
            <a:pPr indent="-292100" lvl="1" marL="914400" rtl="0" algn="l">
              <a:spcBef>
                <a:spcPts val="0"/>
              </a:spcBef>
              <a:spcAft>
                <a:spcPts val="0"/>
              </a:spcAft>
              <a:buSzPts val="1000"/>
              <a:buChar char="-"/>
            </a:pPr>
            <a:r>
              <a:rPr lang="en-GB" sz="1000"/>
              <a:t>Westerhoff, U., Kurbach, K., Lienesch, F. &amp; Kurrat, M., 2016. Analysis of Lithium-Ion Battery Models Based on Electrochemical Impedance Spectroscopy. Energy Technology, 4(12), pp.1620-1630. Available at: </a:t>
            </a:r>
            <a:r>
              <a:rPr lang="en-GB" sz="1000" u="sng">
                <a:solidFill>
                  <a:schemeClr val="hlink"/>
                </a:solidFill>
                <a:hlinkClick r:id="rId8"/>
              </a:rPr>
              <a:t>https://doi.org/10.1002/ente.201600154</a:t>
            </a:r>
            <a:r>
              <a:rPr lang="en-GB" sz="1000"/>
              <a:t>.</a:t>
            </a:r>
            <a:endParaRPr sz="1000"/>
          </a:p>
          <a:p>
            <a:pPr indent="-292100" lvl="1" marL="914400" rtl="0" algn="l">
              <a:spcBef>
                <a:spcPts val="0"/>
              </a:spcBef>
              <a:spcAft>
                <a:spcPts val="0"/>
              </a:spcAft>
              <a:buSzPts val="1000"/>
              <a:buChar char="-"/>
            </a:pPr>
            <a:r>
              <a:rPr lang="en-GB" sz="1000"/>
              <a:t>Lohmann, N., Weßkamp, P., Haußmann, P., Melbert, J. &amp; Musch, T. Electrochemical impedance spectroscopy for lithium-ion cells: Test equipment and procedures for aging and fast characterization in time and frequency domain. J. Power Sources 273, 613–623 (2015).</a:t>
            </a:r>
            <a:endParaRPr sz="1000"/>
          </a:p>
          <a:p>
            <a:pPr indent="-292100" lvl="1" marL="914400" rtl="0" algn="l">
              <a:spcBef>
                <a:spcPts val="0"/>
              </a:spcBef>
              <a:spcAft>
                <a:spcPts val="0"/>
              </a:spcAft>
              <a:buSzPts val="1000"/>
              <a:buChar char="-"/>
            </a:pPr>
            <a:r>
              <a:rPr lang="en-GB" sz="1000"/>
              <a:t>. Lohmann, N., Weßkamp, P., Haußmann, P., Melbert, J. &amp; Musch, T. Electrochemical impedance spectroscopy for lithium-ion cells: Test equipment and procedures for aging and fast characterization in time and frequency domain. J. Power Sources 273, 613–623 (2015). </a:t>
            </a:r>
            <a:endParaRPr sz="1000"/>
          </a:p>
          <a:p>
            <a:pPr indent="-292100" lvl="0" marL="457200" rtl="0" algn="l">
              <a:spcBef>
                <a:spcPts val="0"/>
              </a:spcBef>
              <a:spcAft>
                <a:spcPts val="0"/>
              </a:spcAft>
              <a:buSzPts val="1000"/>
              <a:buChar char="-"/>
            </a:pPr>
            <a:r>
              <a:rPr lang="en-GB" sz="1000"/>
              <a:t>Lifetime Cambridge. "Impact." Lifetime Cambridge, </a:t>
            </a:r>
            <a:r>
              <a:rPr lang="en-GB" sz="1000" u="sng">
                <a:solidFill>
                  <a:schemeClr val="hlink"/>
                </a:solidFill>
                <a:hlinkClick r:id="rId9"/>
              </a:rPr>
              <a:t>https://lifetimecambridge.co.uk/impact</a:t>
            </a:r>
            <a:r>
              <a:rPr lang="en-GB" sz="1000"/>
              <a:t>.</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5"/>
          <p:cNvSpPr txBox="1"/>
          <p:nvPr>
            <p:ph idx="1" type="body"/>
          </p:nvPr>
        </p:nvSpPr>
        <p:spPr>
          <a:xfrm>
            <a:off x="311700" y="368300"/>
            <a:ext cx="8520600" cy="42006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AutoNum type="arabicPeriod"/>
            </a:pPr>
            <a:r>
              <a:rPr lang="en-GB"/>
              <a:t>Introduce context (battery waste, need for cheap energy storage, lifetime objective + data gathered + want to be able to predict future of battery)</a:t>
            </a:r>
            <a:endParaRPr/>
          </a:p>
          <a:p>
            <a:pPr indent="-325755" lvl="0" marL="457200" rtl="0" algn="l">
              <a:spcBef>
                <a:spcPts val="0"/>
              </a:spcBef>
              <a:spcAft>
                <a:spcPts val="0"/>
              </a:spcAft>
              <a:buSzPct val="100000"/>
              <a:buAutoNum type="arabicPeriod"/>
            </a:pPr>
            <a:r>
              <a:rPr lang="en-GB"/>
              <a:t>Introduce battery chemistry (2 sides, stores li ions + electrolyte blocks electricity)</a:t>
            </a:r>
            <a:endParaRPr/>
          </a:p>
          <a:p>
            <a:pPr indent="-325755" lvl="0" marL="457200" rtl="0" algn="l">
              <a:spcBef>
                <a:spcPts val="0"/>
              </a:spcBef>
              <a:spcAft>
                <a:spcPts val="0"/>
              </a:spcAft>
              <a:buSzPct val="100000"/>
              <a:buAutoNum type="arabicPeriod"/>
            </a:pPr>
            <a:r>
              <a:rPr lang="en-GB"/>
              <a:t>Capacity analysis -&gt; why it’s impractical. Different </a:t>
            </a:r>
            <a:r>
              <a:rPr lang="en-GB"/>
              <a:t>batteries</a:t>
            </a:r>
            <a:r>
              <a:rPr lang="en-GB"/>
              <a:t> have different lifespans. Resulting </a:t>
            </a:r>
            <a:r>
              <a:rPr lang="en-GB"/>
              <a:t>analysis</a:t>
            </a:r>
            <a:r>
              <a:rPr lang="en-GB"/>
              <a:t> of LiFETIME data.</a:t>
            </a:r>
            <a:endParaRPr/>
          </a:p>
          <a:p>
            <a:pPr indent="-325755" lvl="0" marL="457200" rtl="0" algn="l">
              <a:spcBef>
                <a:spcPts val="0"/>
              </a:spcBef>
              <a:spcAft>
                <a:spcPts val="0"/>
              </a:spcAft>
              <a:buSzPct val="100000"/>
              <a:buAutoNum type="arabicPeriod"/>
            </a:pPr>
            <a:r>
              <a:rPr lang="en-GB"/>
              <a:t>EIS is more practical! </a:t>
            </a:r>
            <a:endParaRPr/>
          </a:p>
          <a:p>
            <a:pPr indent="-325755" lvl="0" marL="457200" rtl="0" algn="l">
              <a:spcBef>
                <a:spcPts val="0"/>
              </a:spcBef>
              <a:spcAft>
                <a:spcPts val="0"/>
              </a:spcAft>
              <a:buSzPct val="100000"/>
              <a:buAutoNum type="arabicPeriod"/>
            </a:pPr>
            <a:r>
              <a:rPr lang="en-GB"/>
              <a:t>What is EIS -&gt; frequency sweep draws curve, indicative of what’s going on inside the cell and the type of cell. Remember we wanted to create a  simulation -&gt; people have tried training computers to predict capacity curves and it hasn’t </a:t>
            </a:r>
            <a:r>
              <a:rPr lang="en-GB"/>
              <a:t>really</a:t>
            </a:r>
            <a:r>
              <a:rPr lang="en-GB"/>
              <a:t> worked (why try what others have already failed?)  -&gt; so we create a model based on something we already know how to analyse… a circuit. (introduce the more complex model at this stage)</a:t>
            </a:r>
            <a:endParaRPr/>
          </a:p>
          <a:p>
            <a:pPr indent="-325755" lvl="0" marL="457200" rtl="0" algn="l">
              <a:spcBef>
                <a:spcPts val="0"/>
              </a:spcBef>
              <a:spcAft>
                <a:spcPts val="0"/>
              </a:spcAft>
              <a:buSzPct val="100000"/>
              <a:buAutoNum type="arabicPeriod"/>
            </a:pPr>
            <a:r>
              <a:rPr lang="en-GB"/>
              <a:t>What LiFETIME can then do with this? -&gt; We created ECMS that simulate the cell from EIS -&gt; can now look at how EIS predicts cell degradation (how the curve changes)</a:t>
            </a:r>
            <a:endParaRPr/>
          </a:p>
          <a:p>
            <a:pPr indent="-325755" lvl="0" marL="457200" rtl="0" algn="l">
              <a:spcBef>
                <a:spcPts val="0"/>
              </a:spcBef>
              <a:spcAft>
                <a:spcPts val="0"/>
              </a:spcAft>
              <a:buSzPct val="100000"/>
              <a:buAutoNum type="arabicPeriod"/>
            </a:pPr>
            <a:r>
              <a:rPr lang="en-GB"/>
              <a:t>Summary -&gt; provided progress towards solving modelling problem, and given insight into the data they provided us with.</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TODAY</a:t>
            </a:r>
            <a:endParaRPr/>
          </a:p>
        </p:txBody>
      </p:sp>
      <p:sp>
        <p:nvSpPr>
          <p:cNvPr id="375" name="Google Shape;37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As soon as video is uploaded to youtube or whatever, we need to make a document with a link to the repository, the video and the google colab (?) and upload this to Moodle so that the </a:t>
            </a:r>
            <a:r>
              <a:rPr lang="en-GB"/>
              <a:t>teaching</a:t>
            </a:r>
            <a:r>
              <a:rPr lang="en-GB"/>
              <a:t> office see we uploaded a piece of work on time.</a:t>
            </a:r>
            <a:endParaRPr/>
          </a:p>
          <a:p>
            <a:pPr indent="0" lvl="0" marL="0" rtl="0" algn="l">
              <a:spcBef>
                <a:spcPts val="1200"/>
              </a:spcBef>
              <a:spcAft>
                <a:spcPts val="0"/>
              </a:spcAft>
              <a:buNone/>
            </a:pPr>
            <a:r>
              <a:rPr lang="en-GB"/>
              <a:t>We need to make sure reference list is good and there are in text references. Also, no unnecessary code in the colab.</a:t>
            </a:r>
            <a:endParaRPr/>
          </a:p>
          <a:p>
            <a:pPr indent="0" lvl="0" marL="0" rtl="0" algn="l">
              <a:spcBef>
                <a:spcPts val="1200"/>
              </a:spcBef>
              <a:spcAft>
                <a:spcPts val="0"/>
              </a:spcAft>
              <a:buNone/>
            </a:pPr>
            <a:r>
              <a:rPr lang="en-GB"/>
              <a:t>Make sure ALL functions have docstrings ! Remove the unnecessary chatty comments too</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5136250" y="2092706"/>
            <a:ext cx="3894300" cy="3873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900">
                <a:latin typeface="Roboto Medium"/>
                <a:ea typeface="Roboto Medium"/>
                <a:cs typeface="Roboto Medium"/>
                <a:sym typeface="Roboto Medium"/>
              </a:rPr>
              <a:t>Image by Ashley Felton - Public Domain</a:t>
            </a:r>
            <a:endParaRPr sz="900">
              <a:latin typeface="Roboto Medium"/>
              <a:ea typeface="Roboto Medium"/>
              <a:cs typeface="Roboto Medium"/>
              <a:sym typeface="Roboto Medium"/>
            </a:endParaRPr>
          </a:p>
        </p:txBody>
      </p:sp>
      <p:pic>
        <p:nvPicPr>
          <p:cNvPr id="85" name="Google Shape;85;p16"/>
          <p:cNvPicPr preferRelativeResize="0"/>
          <p:nvPr/>
        </p:nvPicPr>
        <p:blipFill rotWithShape="1">
          <a:blip r:embed="rId3">
            <a:alphaModFix/>
          </a:blip>
          <a:srcRect b="13997" l="0" r="0" t="17556"/>
          <a:stretch/>
        </p:blipFill>
        <p:spPr>
          <a:xfrm>
            <a:off x="5136250" y="169825"/>
            <a:ext cx="3894241" cy="1922880"/>
          </a:xfrm>
          <a:prstGeom prst="rect">
            <a:avLst/>
          </a:prstGeom>
          <a:noFill/>
          <a:ln>
            <a:noFill/>
          </a:ln>
        </p:spPr>
      </p:pic>
      <p:sp>
        <p:nvSpPr>
          <p:cNvPr id="86" name="Google Shape;86;p16"/>
          <p:cNvSpPr txBox="1"/>
          <p:nvPr>
            <p:ph type="title"/>
          </p:nvPr>
        </p:nvSpPr>
        <p:spPr>
          <a:xfrm>
            <a:off x="5136375" y="4337741"/>
            <a:ext cx="3894300" cy="3558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900">
                <a:latin typeface="Roboto Medium"/>
                <a:ea typeface="Roboto Medium"/>
                <a:cs typeface="Roboto Medium"/>
                <a:sym typeface="Roboto Medium"/>
              </a:rPr>
              <a:t>Image from National Institute for Occupational Safety and Health (NIOSH) USA - Public Domain</a:t>
            </a:r>
            <a:endParaRPr sz="900">
              <a:latin typeface="Roboto Medium"/>
              <a:ea typeface="Roboto Medium"/>
              <a:cs typeface="Roboto Medium"/>
              <a:sym typeface="Roboto Medium"/>
            </a:endParaRPr>
          </a:p>
        </p:txBody>
      </p:sp>
      <p:pic>
        <p:nvPicPr>
          <p:cNvPr id="87" name="Google Shape;87;p16"/>
          <p:cNvPicPr preferRelativeResize="0"/>
          <p:nvPr/>
        </p:nvPicPr>
        <p:blipFill>
          <a:blip r:embed="rId4">
            <a:alphaModFix/>
          </a:blip>
          <a:stretch>
            <a:fillRect/>
          </a:stretch>
        </p:blipFill>
        <p:spPr>
          <a:xfrm>
            <a:off x="5756737" y="2619850"/>
            <a:ext cx="2653276" cy="1717899"/>
          </a:xfrm>
          <a:prstGeom prst="rect">
            <a:avLst/>
          </a:prstGeom>
          <a:noFill/>
          <a:ln>
            <a:noFill/>
          </a:ln>
        </p:spPr>
      </p:pic>
      <p:pic>
        <p:nvPicPr>
          <p:cNvPr id="88" name="Google Shape;88;p16"/>
          <p:cNvPicPr preferRelativeResize="0"/>
          <p:nvPr/>
        </p:nvPicPr>
        <p:blipFill>
          <a:blip r:embed="rId5">
            <a:alphaModFix/>
          </a:blip>
          <a:stretch>
            <a:fillRect/>
          </a:stretch>
        </p:blipFill>
        <p:spPr>
          <a:xfrm>
            <a:off x="645875" y="1932225"/>
            <a:ext cx="1096725" cy="2193475"/>
          </a:xfrm>
          <a:prstGeom prst="rect">
            <a:avLst/>
          </a:prstGeom>
          <a:noFill/>
          <a:ln>
            <a:noFill/>
          </a:ln>
        </p:spPr>
      </p:pic>
      <p:pic>
        <p:nvPicPr>
          <p:cNvPr id="89" name="Google Shape;89;p16"/>
          <p:cNvPicPr preferRelativeResize="0"/>
          <p:nvPr/>
        </p:nvPicPr>
        <p:blipFill>
          <a:blip r:embed="rId6">
            <a:alphaModFix/>
          </a:blip>
          <a:stretch>
            <a:fillRect/>
          </a:stretch>
        </p:blipFill>
        <p:spPr>
          <a:xfrm>
            <a:off x="1913150" y="1932235"/>
            <a:ext cx="1096725" cy="2193402"/>
          </a:xfrm>
          <a:prstGeom prst="rect">
            <a:avLst/>
          </a:prstGeom>
          <a:noFill/>
          <a:ln>
            <a:noFill/>
          </a:ln>
        </p:spPr>
      </p:pic>
      <p:sp>
        <p:nvSpPr>
          <p:cNvPr id="90" name="Google Shape;90;p16"/>
          <p:cNvSpPr/>
          <p:nvPr/>
        </p:nvSpPr>
        <p:spPr>
          <a:xfrm rot="-1124758">
            <a:off x="3169706" y="1618283"/>
            <a:ext cx="1572940" cy="1190236"/>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Landfill</a:t>
            </a:r>
            <a:endParaRPr sz="1200"/>
          </a:p>
        </p:txBody>
      </p:sp>
      <p:sp>
        <p:nvSpPr>
          <p:cNvPr id="91" name="Google Shape;91;p16"/>
          <p:cNvSpPr/>
          <p:nvPr/>
        </p:nvSpPr>
        <p:spPr>
          <a:xfrm rot="1084789">
            <a:off x="3132794" y="3645188"/>
            <a:ext cx="1744852" cy="355668"/>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Recycling</a:t>
            </a:r>
            <a:endParaRPr sz="1200"/>
          </a:p>
        </p:txBody>
      </p:sp>
      <p:pic>
        <p:nvPicPr>
          <p:cNvPr id="92" name="Google Shape;92;p16"/>
          <p:cNvPicPr preferRelativeResize="0"/>
          <p:nvPr/>
        </p:nvPicPr>
        <p:blipFill>
          <a:blip r:embed="rId7">
            <a:alphaModFix/>
          </a:blip>
          <a:stretch>
            <a:fillRect/>
          </a:stretch>
        </p:blipFill>
        <p:spPr>
          <a:xfrm>
            <a:off x="136350" y="92250"/>
            <a:ext cx="2092500" cy="152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7"/>
          <p:cNvPicPr preferRelativeResize="0"/>
          <p:nvPr/>
        </p:nvPicPr>
        <p:blipFill>
          <a:blip r:embed="rId3">
            <a:alphaModFix/>
          </a:blip>
          <a:stretch>
            <a:fillRect/>
          </a:stretch>
        </p:blipFill>
        <p:spPr>
          <a:xfrm>
            <a:off x="1" y="0"/>
            <a:ext cx="9144003" cy="5143504"/>
          </a:xfrm>
          <a:prstGeom prst="rect">
            <a:avLst/>
          </a:prstGeom>
          <a:noFill/>
          <a:ln>
            <a:noFill/>
          </a:ln>
        </p:spPr>
      </p:pic>
      <p:sp>
        <p:nvSpPr>
          <p:cNvPr id="98" name="Google Shape;98;p17"/>
          <p:cNvSpPr txBox="1"/>
          <p:nvPr>
            <p:ph type="title"/>
          </p:nvPr>
        </p:nvSpPr>
        <p:spPr>
          <a:xfrm>
            <a:off x="0" y="4693925"/>
            <a:ext cx="9144000" cy="4497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1400">
                <a:latin typeface="Roboto Medium"/>
                <a:ea typeface="Roboto Medium"/>
                <a:cs typeface="Roboto Medium"/>
                <a:sym typeface="Roboto Medium"/>
              </a:rPr>
              <a:t>By User:Synth85 - Own work, CC BY-SA 4.0, https://commons.wikimedia.org/w/index.php?curid=75041978</a:t>
            </a:r>
            <a:endParaRPr sz="1400">
              <a:latin typeface="Roboto Medium"/>
              <a:ea typeface="Roboto Medium"/>
              <a:cs typeface="Roboto Medium"/>
              <a:sym typeface="Roboto Medium"/>
            </a:endParaRPr>
          </a:p>
        </p:txBody>
      </p:sp>
      <p:pic>
        <p:nvPicPr>
          <p:cNvPr id="99" name="Google Shape;99;p17"/>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 name="Google Shape;10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18"/>
          <p:cNvPicPr preferRelativeResize="0"/>
          <p:nvPr/>
        </p:nvPicPr>
        <p:blipFill>
          <a:blip r:embed="rId4">
            <a:alphaModFix/>
          </a:blip>
          <a:stretch>
            <a:fillRect/>
          </a:stretch>
        </p:blipFill>
        <p:spPr>
          <a:xfrm>
            <a:off x="0" y="0"/>
            <a:ext cx="7607500" cy="5705625"/>
          </a:xfrm>
          <a:prstGeom prst="rect">
            <a:avLst/>
          </a:prstGeom>
          <a:noFill/>
          <a:ln>
            <a:noFill/>
          </a:ln>
        </p:spPr>
      </p:pic>
      <p:sp>
        <p:nvSpPr>
          <p:cNvPr id="107" name="Google Shape;107;p18"/>
          <p:cNvSpPr txBox="1"/>
          <p:nvPr>
            <p:ph type="title"/>
          </p:nvPr>
        </p:nvSpPr>
        <p:spPr>
          <a:xfrm>
            <a:off x="7607500" y="125"/>
            <a:ext cx="1536300" cy="5143500"/>
          </a:xfrm>
          <a:prstGeom prst="rect">
            <a:avLst/>
          </a:prstGeom>
          <a:solidFill>
            <a:schemeClr val="dk2"/>
          </a:solidFill>
        </p:spPr>
        <p:txBody>
          <a:bodyPr anchorCtr="0" anchor="t" bIns="91425" lIns="91425" spcFirstLastPara="1" rIns="91425" wrap="square" tIns="91425">
            <a:noAutofit/>
          </a:bodyPr>
          <a:lstStyle/>
          <a:p>
            <a:pPr indent="0" lvl="0" marL="0" rtl="0" algn="r">
              <a:spcBef>
                <a:spcPts val="0"/>
              </a:spcBef>
              <a:spcAft>
                <a:spcPts val="0"/>
              </a:spcAft>
              <a:buSzPts val="990"/>
              <a:buNone/>
            </a:pPr>
            <a:r>
              <a:rPr lang="en-GB" sz="1200">
                <a:latin typeface="Roboto Medium"/>
                <a:ea typeface="Roboto Medium"/>
                <a:cs typeface="Roboto Medium"/>
                <a:sym typeface="Roboto Medium"/>
              </a:rPr>
              <a:t>Image from The New Economy: </a:t>
            </a:r>
            <a:r>
              <a:rPr lang="en-GB" sz="1200" u="sng">
                <a:solidFill>
                  <a:schemeClr val="hlink"/>
                </a:solidFill>
                <a:latin typeface="Roboto Medium"/>
                <a:ea typeface="Roboto Medium"/>
                <a:cs typeface="Roboto Medium"/>
                <a:sym typeface="Roboto Medium"/>
                <a:hlinkClick r:id="rId5"/>
              </a:rPr>
              <a:t>Schneider Electric is helping to bring reliable electricity to Africa</a:t>
            </a:r>
            <a:endParaRPr sz="1500">
              <a:latin typeface="Roboto Medium"/>
              <a:ea typeface="Roboto Medium"/>
              <a:cs typeface="Roboto Medium"/>
              <a:sym typeface="Roboto Medium"/>
            </a:endParaRPr>
          </a:p>
        </p:txBody>
      </p:sp>
      <p:pic>
        <p:nvPicPr>
          <p:cNvPr id="108" name="Google Shape;108;p18"/>
          <p:cNvPicPr preferRelativeResize="0"/>
          <p:nvPr/>
        </p:nvPicPr>
        <p:blipFill>
          <a:blip r:embed="rId6">
            <a:alphaModFix/>
          </a:blip>
          <a:stretch>
            <a:fillRect/>
          </a:stretch>
        </p:blipFill>
        <p:spPr>
          <a:xfrm>
            <a:off x="6918150" y="3445050"/>
            <a:ext cx="2092500" cy="152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3">
            <a:alphaModFix/>
          </a:blip>
          <a:stretch>
            <a:fillRect/>
          </a:stretch>
        </p:blipFill>
        <p:spPr>
          <a:xfrm>
            <a:off x="0" y="0"/>
            <a:ext cx="9144000" cy="5143488"/>
          </a:xfrm>
          <a:prstGeom prst="rect">
            <a:avLst/>
          </a:prstGeom>
          <a:noFill/>
          <a:ln>
            <a:noFill/>
          </a:ln>
        </p:spPr>
      </p:pic>
      <p:sp>
        <p:nvSpPr>
          <p:cNvPr id="114" name="Google Shape;114;p19"/>
          <p:cNvSpPr txBox="1"/>
          <p:nvPr>
            <p:ph type="title"/>
          </p:nvPr>
        </p:nvSpPr>
        <p:spPr>
          <a:xfrm>
            <a:off x="0" y="4732625"/>
            <a:ext cx="9144000" cy="4110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1200">
                <a:latin typeface="Roboto Medium"/>
                <a:ea typeface="Roboto Medium"/>
                <a:cs typeface="Roboto Medium"/>
                <a:sym typeface="Roboto Medium"/>
              </a:rPr>
              <a:t>By Varistor60 - Own work, CC BY-SA 4.0, https://commons.wikimedia.org/w/index.php?curid=59368531</a:t>
            </a:r>
            <a:endParaRPr sz="1200">
              <a:latin typeface="Roboto Medium"/>
              <a:ea typeface="Roboto Medium"/>
              <a:cs typeface="Roboto Medium"/>
              <a:sym typeface="Roboto Medium"/>
            </a:endParaRPr>
          </a:p>
        </p:txBody>
      </p:sp>
      <p:pic>
        <p:nvPicPr>
          <p:cNvPr id="115" name="Google Shape;115;p19"/>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9" name="Shape 119"/>
        <p:cNvGrpSpPr/>
        <p:nvPr/>
      </p:nvGrpSpPr>
      <p:grpSpPr>
        <a:xfrm>
          <a:off x="0" y="0"/>
          <a:ext cx="0" cy="0"/>
          <a:chOff x="0" y="0"/>
          <a:chExt cx="0" cy="0"/>
        </a:xfrm>
      </p:grpSpPr>
      <p:pic>
        <p:nvPicPr>
          <p:cNvPr id="120" name="Google Shape;120;p20"/>
          <p:cNvPicPr preferRelativeResize="0"/>
          <p:nvPr/>
        </p:nvPicPr>
        <p:blipFill rotWithShape="1">
          <a:blip r:embed="rId3">
            <a:alphaModFix/>
          </a:blip>
          <a:srcRect b="0" l="1659" r="1871" t="0"/>
          <a:stretch/>
        </p:blipFill>
        <p:spPr>
          <a:xfrm>
            <a:off x="361576" y="381000"/>
            <a:ext cx="8451751" cy="4744074"/>
          </a:xfrm>
          <a:prstGeom prst="rect">
            <a:avLst/>
          </a:prstGeom>
          <a:noFill/>
          <a:ln>
            <a:noFill/>
          </a:ln>
        </p:spPr>
      </p:pic>
      <p:pic>
        <p:nvPicPr>
          <p:cNvPr id="121" name="Google Shape;121;p20"/>
          <p:cNvPicPr preferRelativeResize="0"/>
          <p:nvPr/>
        </p:nvPicPr>
        <p:blipFill>
          <a:blip r:embed="rId4">
            <a:alphaModFix/>
          </a:blip>
          <a:stretch>
            <a:fillRect/>
          </a:stretch>
        </p:blipFill>
        <p:spPr>
          <a:xfrm>
            <a:off x="6918150" y="92250"/>
            <a:ext cx="2092500" cy="152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a:blip r:embed="rId3">
            <a:alphaModFix/>
          </a:blip>
          <a:stretch>
            <a:fillRect/>
          </a:stretch>
        </p:blipFill>
        <p:spPr>
          <a:xfrm>
            <a:off x="6043850" y="2051601"/>
            <a:ext cx="2564301" cy="2564301"/>
          </a:xfrm>
          <a:prstGeom prst="rect">
            <a:avLst/>
          </a:prstGeom>
          <a:noFill/>
          <a:ln>
            <a:noFill/>
          </a:ln>
        </p:spPr>
      </p:pic>
      <p:pic>
        <p:nvPicPr>
          <p:cNvPr id="127" name="Google Shape;127;p21"/>
          <p:cNvPicPr preferRelativeResize="0"/>
          <p:nvPr/>
        </p:nvPicPr>
        <p:blipFill>
          <a:blip r:embed="rId4">
            <a:alphaModFix/>
          </a:blip>
          <a:stretch>
            <a:fillRect/>
          </a:stretch>
        </p:blipFill>
        <p:spPr>
          <a:xfrm>
            <a:off x="455550" y="2051600"/>
            <a:ext cx="2564301" cy="2564301"/>
          </a:xfrm>
          <a:prstGeom prst="rect">
            <a:avLst/>
          </a:prstGeom>
          <a:noFill/>
          <a:ln>
            <a:noFill/>
          </a:ln>
        </p:spPr>
      </p:pic>
      <p:pic>
        <p:nvPicPr>
          <p:cNvPr id="128" name="Google Shape;128;p21"/>
          <p:cNvPicPr preferRelativeResize="0"/>
          <p:nvPr/>
        </p:nvPicPr>
        <p:blipFill>
          <a:blip r:embed="rId5">
            <a:alphaModFix/>
          </a:blip>
          <a:stretch>
            <a:fillRect/>
          </a:stretch>
        </p:blipFill>
        <p:spPr>
          <a:xfrm>
            <a:off x="3249688" y="2051600"/>
            <a:ext cx="2564301" cy="2564301"/>
          </a:xfrm>
          <a:prstGeom prst="rect">
            <a:avLst/>
          </a:prstGeom>
          <a:noFill/>
          <a:ln>
            <a:noFill/>
          </a:ln>
        </p:spPr>
      </p:pic>
      <p:pic>
        <p:nvPicPr>
          <p:cNvPr id="129" name="Google Shape;129;p21"/>
          <p:cNvPicPr preferRelativeResize="0"/>
          <p:nvPr/>
        </p:nvPicPr>
        <p:blipFill>
          <a:blip r:embed="rId6">
            <a:alphaModFix/>
          </a:blip>
          <a:stretch>
            <a:fillRect/>
          </a:stretch>
        </p:blipFill>
        <p:spPr>
          <a:xfrm>
            <a:off x="6918150" y="92250"/>
            <a:ext cx="2092500" cy="152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